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12" r:id="rId3"/>
    <p:sldId id="376" r:id="rId4"/>
    <p:sldId id="388" r:id="rId5"/>
    <p:sldId id="413" r:id="rId6"/>
    <p:sldId id="414" r:id="rId7"/>
    <p:sldId id="374" r:id="rId8"/>
    <p:sldId id="294" r:id="rId9"/>
    <p:sldId id="386" r:id="rId10"/>
    <p:sldId id="399" r:id="rId11"/>
    <p:sldId id="415" r:id="rId12"/>
    <p:sldId id="416" r:id="rId13"/>
    <p:sldId id="398" r:id="rId14"/>
    <p:sldId id="384" r:id="rId15"/>
    <p:sldId id="428" r:id="rId16"/>
    <p:sldId id="387" r:id="rId17"/>
    <p:sldId id="391" r:id="rId18"/>
    <p:sldId id="392" r:id="rId19"/>
    <p:sldId id="393" r:id="rId20"/>
    <p:sldId id="418" r:id="rId21"/>
    <p:sldId id="421" r:id="rId22"/>
    <p:sldId id="420" r:id="rId23"/>
    <p:sldId id="385" r:id="rId24"/>
    <p:sldId id="396" r:id="rId25"/>
    <p:sldId id="389" r:id="rId26"/>
    <p:sldId id="329" r:id="rId27"/>
    <p:sldId id="361" r:id="rId28"/>
    <p:sldId id="426" r:id="rId29"/>
    <p:sldId id="425" r:id="rId30"/>
  </p:sldIdLst>
  <p:sldSz cx="9144000" cy="5143500" type="screen16x9"/>
  <p:notesSz cx="6858000" cy="9144000"/>
  <p:embeddedFontLst>
    <p:embeddedFont>
      <p:font typeface="Gill Sans MT" panose="020B0502020104020203" pitchFamily="34" charset="0"/>
      <p:regular r:id="rId33"/>
      <p:bold r:id="rId34"/>
      <p:italic r:id="rId35"/>
      <p:boldItalic r:id="rId36"/>
    </p:embeddedFont>
    <p:embeddedFont>
      <p:font typeface="Wingdings 2" panose="05020102010507070707" pitchFamily="18" charset="2"/>
      <p:regular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CD4"/>
    <a:srgbClr val="E2E2E2"/>
    <a:srgbClr val="40619D"/>
    <a:srgbClr val="FB985B"/>
    <a:srgbClr val="4CAF50"/>
    <a:srgbClr val="F44336"/>
    <a:srgbClr val="FF5722"/>
    <a:srgbClr val="E91E5A"/>
    <a:srgbClr val="9C27B0"/>
    <a:srgbClr val="3F5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8C20AD-1321-4153-8548-D709AE8F6023}">
  <a:tblStyle styleId="{088C20AD-1321-4153-8548-D709AE8F60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0955" autoAdjust="0"/>
  </p:normalViewPr>
  <p:slideViewPr>
    <p:cSldViewPr snapToGrid="0">
      <p:cViewPr>
        <p:scale>
          <a:sx n="100" d="100"/>
          <a:sy n="100" d="100"/>
        </p:scale>
        <p:origin x="1902" y="46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4290" y="7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font" Target="fonts/font5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BD71E-94F3-46E1-ADCC-5E8468180319}" type="datetimeFigureOut">
              <a:rPr lang="en-US" smtClean="0"/>
              <a:pPr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B9765-3A9B-476F-A608-B34A8792EE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80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84947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Good Afternoon, I am Oliver Vassallo and for the next few minutes I shall be presenting the integration of a Forward Error Correction Scheme with Multi-Session Support for PocketQubes</a:t>
            </a:r>
          </a:p>
          <a:p>
            <a:pPr marL="139700" lvl="0" indent="0">
              <a:buNone/>
            </a:pP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5077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BE989C9-4686-48A8-8853-CD36E5957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39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BE989C9-4686-48A8-8853-CD36E5957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81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BE989C9-4686-48A8-8853-CD36E5957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8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87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77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lvl="0" indent="0">
              <a:buNone/>
            </a:pP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38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lvl="0" indent="0">
              <a:buNone/>
            </a:pP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23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lvl="0" indent="0">
              <a:buNone/>
            </a:pP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922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45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BE989C9-4686-48A8-8853-CD36E5957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66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BE989C9-4686-48A8-8853-CD36E5957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71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BE989C9-4686-48A8-8853-CD36E5957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93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579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0245956-D7EE-404F-BD31-3FB69D2BD9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83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192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734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938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226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BE989C9-4686-48A8-8853-CD36E5957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87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31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09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24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714580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lvl="0" indent="0"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Two most important requirements</a:t>
            </a:r>
            <a:r>
              <a:rPr lang="en-US" sz="1100" b="0" i="0" u="none" strike="noStrike" cap="none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in a transceiver are the receiver’s sensitivity and the transmitter’s output power. For this project, both were obtained using a link budget and found to be -106dBm and 27dBm respectively. The designed system must be able to achieve these, while consuming around 75mW of average orbital power and fitting on a 42x42mm board. To aid, the processor that shall be used is the Secube, which strikes a balance between the processing power and requiring a small footprint.</a:t>
            </a: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5014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9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460805"/>
            <a:ext cx="8482004" cy="891974"/>
          </a:xfrm>
          <a:prstGeom prst="rect">
            <a:avLst/>
          </a:prstGeom>
          <a:solidFill>
            <a:srgbClr val="4061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1635373"/>
            <a:ext cx="8272211" cy="27587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464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3856481"/>
            <a:ext cx="8468145" cy="94412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532263"/>
            <a:ext cx="8272211" cy="2873800"/>
          </a:xfrm>
        </p:spPr>
        <p:txBody>
          <a:bodyPr anchor="b">
            <a:normAutofit/>
          </a:bodyPr>
          <a:lstStyle>
            <a:lvl1pPr algn="l">
              <a:defRPr sz="3200" b="0" cap="all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3406063"/>
            <a:ext cx="8272211" cy="450417"/>
          </a:xfrm>
        </p:spPr>
        <p:txBody>
          <a:bodyPr anchor="t">
            <a:noAutofit/>
          </a:bodyPr>
          <a:lstStyle>
            <a:lvl1pPr marL="0" indent="0" algn="l">
              <a:buNone/>
              <a:defRPr sz="2400" cap="all">
                <a:solidFill>
                  <a:schemeClr val="accent5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61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454916"/>
            <a:ext cx="8475027" cy="94412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547244"/>
            <a:ext cx="8272212" cy="741249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1688169"/>
            <a:ext cx="3815306" cy="40200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194540"/>
            <a:ext cx="4044825" cy="220124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1688169"/>
            <a:ext cx="3815305" cy="415030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194540"/>
            <a:ext cx="4044825" cy="220124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792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454916"/>
            <a:ext cx="8475027" cy="94412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547244"/>
            <a:ext cx="8272212" cy="741249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238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48301" y="3175950"/>
            <a:ext cx="4463450" cy="118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567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ig image">
  <p:cSld name="Title + big imag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97180" y="470848"/>
            <a:ext cx="3154680" cy="4291652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tx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587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351" y="893500"/>
            <a:ext cx="53241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 b="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51" y="1504950"/>
            <a:ext cx="5324100" cy="225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558798" lvl="0" indent="-457200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 sz="2800"/>
            </a:lvl1pPr>
            <a:lvl2pPr marL="914377" lvl="1" indent="-355591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marL="1371566" lvl="2" indent="-355591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marL="1828754" lvl="3" indent="-355591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5943" lvl="4" indent="-355591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131" lvl="5" indent="-355591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320" lvl="6" indent="-355591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509" lvl="7" indent="-355591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697" lvl="8" indent="-355591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71F86-4DE2-4ABC-BD34-05E88FC38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04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528843"/>
            <a:ext cx="8272212" cy="8921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1752002"/>
            <a:ext cx="8272212" cy="2642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901" y="342900"/>
            <a:ext cx="2777490" cy="7124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340232"/>
            <a:ext cx="2777490" cy="739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342900"/>
            <a:ext cx="2777490" cy="685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908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3" r:id="rId3"/>
    <p:sldLayoutId id="2147483684" r:id="rId4"/>
    <p:sldLayoutId id="2147483690" r:id="rId5"/>
    <p:sldLayoutId id="2147483691" r:id="rId6"/>
    <p:sldLayoutId id="2147483692" r:id="rId7"/>
    <p:sldLayoutId id="2147483693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342900" rtl="0" eaLnBrk="1" latinLnBrk="0" hangingPunct="1">
        <a:spcBef>
          <a:spcPct val="0"/>
        </a:spcBef>
        <a:buNone/>
        <a:defRPr sz="2800" b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200" indent="-4572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6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85900" indent="-3429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6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15400" indent="-3429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6"/>
        </a:buClr>
        <a:buSzPct val="100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84600" indent="-2286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6"/>
        </a:buClr>
        <a:buSzPct val="100000"/>
        <a:buFont typeface="Wingdings" panose="05000000000000000000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254600" indent="-2286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6"/>
        </a:buClr>
        <a:buSzPct val="100000"/>
        <a:buFont typeface="Wingdings" panose="05000000000000000000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838252" y="441434"/>
            <a:ext cx="7899722" cy="15450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FEC Scheme and Multi-Session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support for PocketQubes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3219450"/>
            <a:ext cx="8356975" cy="1793984"/>
          </a:xfrm>
        </p:spPr>
        <p:txBody>
          <a:bodyPr>
            <a:normAutofit fontScale="77500" lnSpcReduction="20000"/>
          </a:bodyPr>
          <a:lstStyle/>
          <a:p>
            <a:pPr marL="101598" indent="0">
              <a:buNone/>
            </a:pPr>
            <a:r>
              <a:rPr lang="en-US" u="sng" dirty="0">
                <a:solidFill>
                  <a:srgbClr val="40619D"/>
                </a:solidFill>
              </a:rPr>
              <a:t>Oliver Vassallo</a:t>
            </a:r>
          </a:p>
          <a:p>
            <a:pPr marL="101598" indent="0">
              <a:buNone/>
            </a:pPr>
            <a:r>
              <a:rPr lang="en-US" dirty="0">
                <a:solidFill>
                  <a:srgbClr val="40619D"/>
                </a:solidFill>
              </a:rPr>
              <a:t>Aaron Abela</a:t>
            </a:r>
            <a:br>
              <a:rPr lang="en-US" dirty="0">
                <a:solidFill>
                  <a:srgbClr val="40619D"/>
                </a:solidFill>
              </a:rPr>
            </a:br>
            <a:r>
              <a:rPr lang="en-US" dirty="0">
                <a:solidFill>
                  <a:srgbClr val="40619D"/>
                </a:solidFill>
              </a:rPr>
              <a:t>Dr Ing. Marc A. Azzopardi</a:t>
            </a:r>
            <a:br>
              <a:rPr lang="en-US" dirty="0">
                <a:solidFill>
                  <a:srgbClr val="40619D"/>
                </a:solidFill>
              </a:rPr>
            </a:br>
            <a:r>
              <a:rPr lang="en-US" dirty="0">
                <a:solidFill>
                  <a:srgbClr val="40619D"/>
                </a:solidFill>
              </a:rPr>
              <a:t>Prof Ing. Victor Buttigieg</a:t>
            </a:r>
            <a:br>
              <a:rPr lang="en-US" dirty="0">
                <a:solidFill>
                  <a:srgbClr val="40619D"/>
                </a:solidFill>
              </a:rPr>
            </a:br>
            <a:r>
              <a:rPr lang="en-US" dirty="0">
                <a:solidFill>
                  <a:srgbClr val="40619D"/>
                </a:solidFill>
              </a:rPr>
              <a:t>Charles Grech</a:t>
            </a:r>
          </a:p>
        </p:txBody>
      </p:sp>
      <p:sp>
        <p:nvSpPr>
          <p:cNvPr id="2" name="Rectangle 1"/>
          <p:cNvSpPr/>
          <p:nvPr/>
        </p:nvSpPr>
        <p:spPr>
          <a:xfrm>
            <a:off x="7985499" y="-66675"/>
            <a:ext cx="1504950" cy="3810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Image result for university of malta">
            <a:extLst>
              <a:ext uri="{FF2B5EF4-FFF2-40B4-BE49-F238E27FC236}">
                <a16:creationId xmlns:a16="http://schemas.microsoft.com/office/drawing/2014/main" id="{4816CBE9-188E-4CC0-B446-43EC341DE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3658"/>
            <a:ext cx="2163536" cy="71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Satellite Operating Modes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5895" y="1635373"/>
            <a:ext cx="8272211" cy="2758727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Total of 5 Modes:</a:t>
            </a:r>
          </a:p>
          <a:p>
            <a:pPr marL="700200" lvl="1" indent="-457200">
              <a:buFont typeface="+mj-lt"/>
              <a:buAutoNum type="arabicPeriod"/>
            </a:pPr>
            <a:r>
              <a:rPr lang="en-GB" sz="2200" dirty="0"/>
              <a:t>Mode 0 - Listening Mode</a:t>
            </a:r>
          </a:p>
          <a:p>
            <a:pPr marL="700200" lvl="1" indent="-457200">
              <a:buFont typeface="+mj-lt"/>
              <a:buAutoNum type="arabicPeriod"/>
            </a:pPr>
            <a:r>
              <a:rPr lang="en-GB" sz="2200" dirty="0"/>
              <a:t>Mode 1 - Basic Telemetry Mode</a:t>
            </a:r>
          </a:p>
          <a:p>
            <a:pPr marL="700200" lvl="1" indent="-457200">
              <a:buFont typeface="+mj-lt"/>
              <a:buAutoNum type="arabicPeriod"/>
            </a:pPr>
            <a:r>
              <a:rPr lang="en-GB" sz="2200" dirty="0"/>
              <a:t>Mode 2 - Detailed Telemetry Mode</a:t>
            </a:r>
          </a:p>
          <a:p>
            <a:pPr marL="700200" lvl="1" indent="-457200">
              <a:buFont typeface="+mj-lt"/>
              <a:buAutoNum type="arabicPeriod"/>
            </a:pPr>
            <a:r>
              <a:rPr lang="en-GB" sz="2200" dirty="0"/>
              <a:t>Mode 3 - Logging Mode</a:t>
            </a:r>
          </a:p>
          <a:p>
            <a:pPr marL="700200" lvl="1" indent="-457200">
              <a:buFont typeface="+mj-lt"/>
              <a:buAutoNum type="arabicPeriod"/>
            </a:pPr>
            <a:r>
              <a:rPr lang="en-GB" sz="2200" dirty="0"/>
              <a:t>Mode 4 - Critical Maintenance Mode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28650" y="1478280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4668FE-91FA-4630-A34C-916E5081913E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7 of 17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491FE1D-1E86-4116-B428-416DE9FDD91D}"/>
              </a:ext>
            </a:extLst>
          </p:cNvPr>
          <p:cNvGrpSpPr/>
          <p:nvPr/>
        </p:nvGrpSpPr>
        <p:grpSpPr>
          <a:xfrm>
            <a:off x="5625192" y="3952518"/>
            <a:ext cx="2988742" cy="381000"/>
            <a:chOff x="5059680" y="3952518"/>
            <a:chExt cx="3554254" cy="381000"/>
          </a:xfrm>
        </p:grpSpPr>
        <p:sp>
          <p:nvSpPr>
            <p:cNvPr id="10" name="Right Bracket 9">
              <a:extLst>
                <a:ext uri="{FF2B5EF4-FFF2-40B4-BE49-F238E27FC236}">
                  <a16:creationId xmlns:a16="http://schemas.microsoft.com/office/drawing/2014/main" id="{3BC67E49-C6A0-4905-BB9B-3044F69C8876}"/>
                </a:ext>
              </a:extLst>
            </p:cNvPr>
            <p:cNvSpPr/>
            <p:nvPr/>
          </p:nvSpPr>
          <p:spPr>
            <a:xfrm>
              <a:off x="5059680" y="3952518"/>
              <a:ext cx="468630" cy="381000"/>
            </a:xfrm>
            <a:prstGeom prst="rightBracke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E86F86C-6968-4E11-BE31-03F89771DC9F}"/>
                </a:ext>
              </a:extLst>
            </p:cNvPr>
            <p:cNvSpPr txBox="1"/>
            <p:nvPr/>
          </p:nvSpPr>
          <p:spPr>
            <a:xfrm>
              <a:off x="5794534" y="3990320"/>
              <a:ext cx="2819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GB" dirty="0"/>
                <a:t>A high integrity comms. link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7B001644-D93B-41EC-9C10-16CDE2EE7C34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5528310" y="4143018"/>
              <a:ext cx="266224" cy="1191"/>
            </a:xfrm>
            <a:prstGeom prst="bentConnector5">
              <a:avLst>
                <a:gd name="adj1" fmla="val 1341"/>
                <a:gd name="adj2" fmla="val 99916"/>
                <a:gd name="adj3" fmla="val 110644"/>
              </a:avLst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F51FE8C-74E9-408E-8305-FA5A427945C3}"/>
              </a:ext>
            </a:extLst>
          </p:cNvPr>
          <p:cNvGrpSpPr/>
          <p:nvPr/>
        </p:nvGrpSpPr>
        <p:grpSpPr>
          <a:xfrm>
            <a:off x="5625192" y="2266275"/>
            <a:ext cx="2988741" cy="1598488"/>
            <a:chOff x="5059680" y="3952518"/>
            <a:chExt cx="3554254" cy="381000"/>
          </a:xfrm>
        </p:grpSpPr>
        <p:sp>
          <p:nvSpPr>
            <p:cNvPr id="37" name="Right Bracket 36">
              <a:extLst>
                <a:ext uri="{FF2B5EF4-FFF2-40B4-BE49-F238E27FC236}">
                  <a16:creationId xmlns:a16="http://schemas.microsoft.com/office/drawing/2014/main" id="{439E28AB-6ACF-4F5F-8CB8-0DD2A80E6696}"/>
                </a:ext>
              </a:extLst>
            </p:cNvPr>
            <p:cNvSpPr/>
            <p:nvPr/>
          </p:nvSpPr>
          <p:spPr>
            <a:xfrm>
              <a:off x="5059680" y="3952518"/>
              <a:ext cx="468630" cy="381000"/>
            </a:xfrm>
            <a:prstGeom prst="rightBracke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1655DD4-247D-4E2F-8FE7-3F3513E4CC62}"/>
                </a:ext>
              </a:extLst>
            </p:cNvPr>
            <p:cNvSpPr txBox="1"/>
            <p:nvPr/>
          </p:nvSpPr>
          <p:spPr>
            <a:xfrm>
              <a:off x="5794534" y="4102691"/>
              <a:ext cx="2819400" cy="830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GB" dirty="0"/>
                <a:t>Simple &amp; basic comms. link</a:t>
              </a:r>
            </a:p>
          </p:txBody>
        </p: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id="{FF15F3C5-5D65-4A51-A6E8-3518A8A03BE6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5528310" y="4143018"/>
              <a:ext cx="266224" cy="1191"/>
            </a:xfrm>
            <a:prstGeom prst="bentConnector5">
              <a:avLst>
                <a:gd name="adj1" fmla="val 1341"/>
                <a:gd name="adj2" fmla="val 99916"/>
                <a:gd name="adj3" fmla="val 110644"/>
              </a:avLst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571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 4 – Critical Maintenance Mode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Alter behavior of individual controllers</a:t>
            </a:r>
          </a:p>
          <a:p>
            <a:r>
              <a:rPr lang="en-US" sz="2200" dirty="0"/>
              <a:t>Send firmware updates</a:t>
            </a:r>
          </a:p>
          <a:p>
            <a:r>
              <a:rPr lang="en-US" sz="2200" dirty="0"/>
              <a:t>Perform </a:t>
            </a:r>
            <a:r>
              <a:rPr lang="en-US" sz="2200" dirty="0" err="1"/>
              <a:t>manoeuvres</a:t>
            </a:r>
            <a:endParaRPr lang="en-US" sz="2200" dirty="0"/>
          </a:p>
          <a:p>
            <a:r>
              <a:rPr lang="en-US" sz="2200" dirty="0"/>
              <a:t>Get controller feedback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28650" y="1478280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C6000-F44A-44E4-9957-EA4CCBABF217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8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28214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 4 – Critical Maintenance Mode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Send data with high reliability (such as firmware updates)</a:t>
            </a:r>
          </a:p>
          <a:p>
            <a:r>
              <a:rPr lang="en-US" sz="2200" dirty="0"/>
              <a:t>Communicate with more than 1 controller (More than 1 session)</a:t>
            </a:r>
          </a:p>
          <a:p>
            <a:r>
              <a:rPr lang="en-US" sz="2200" dirty="0"/>
              <a:t>By-pass the On-Board Computer</a:t>
            </a:r>
          </a:p>
          <a:p>
            <a:r>
              <a:rPr lang="en-US" sz="2200" dirty="0"/>
              <a:t>Establish an easier queue system between the ground station and the satellite</a:t>
            </a:r>
          </a:p>
          <a:p>
            <a:r>
              <a:rPr lang="en-US" sz="2200" dirty="0"/>
              <a:t>Utilize the time window in the most efficient way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28650" y="1478280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7862D-796A-4118-91DC-A2FA87861A0F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8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kern="120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24410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D4D5-94A0-42C3-B722-7A653714B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an FEC Scheme?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F11C0-523D-47E6-A973-6CA0386EF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581A3-6FF7-4F3C-9DB1-6315EA6CBE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Reduce re-transmissions</a:t>
            </a:r>
          </a:p>
          <a:p>
            <a:r>
              <a:rPr lang="en-US" dirty="0"/>
              <a:t>Increase link efficiency</a:t>
            </a:r>
          </a:p>
          <a:p>
            <a:r>
              <a:rPr lang="en-US" dirty="0"/>
              <a:t>Improve the link reliability</a:t>
            </a:r>
          </a:p>
          <a:p>
            <a:r>
              <a:rPr lang="en-US" dirty="0"/>
              <a:t>Allow the receiver to operate at a lower SNR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3B580-FD7D-4024-A794-C40B83816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A81B7-45EF-4A34-86D1-42E92275C4A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Increase in processing power, thus power consumption</a:t>
            </a:r>
          </a:p>
          <a:p>
            <a:r>
              <a:rPr lang="en-US" dirty="0"/>
              <a:t>Encoding &amp; Decoding takes longer</a:t>
            </a:r>
          </a:p>
          <a:p>
            <a:r>
              <a:rPr lang="en-US" dirty="0"/>
              <a:t>Increase in overhead due to the introduction of redundant bits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DF5431-EC9C-4C21-8AC9-1D01909281F9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9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19030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79" y="470848"/>
            <a:ext cx="4099521" cy="4291652"/>
          </a:xfrm>
        </p:spPr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Data Link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85499" y="-66675"/>
            <a:ext cx="1504950" cy="3810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5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A11D-F2FA-4432-BBA5-9F74C22D3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Comparison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D1BB86-2A96-4181-9C3E-BAABB4380C2E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6821E00-D067-4046-BC1A-0AAC449A29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430066"/>
              </p:ext>
            </p:extLst>
          </p:nvPr>
        </p:nvGraphicFramePr>
        <p:xfrm>
          <a:off x="437232" y="1471295"/>
          <a:ext cx="8270874" cy="3449320"/>
        </p:xfrm>
        <a:graphic>
          <a:graphicData uri="http://schemas.openxmlformats.org/drawingml/2006/table">
            <a:tbl>
              <a:tblPr firstRow="1" bandRow="1">
                <a:tableStyleId>{088C20AD-1321-4153-8548-D709AE8F6023}</a:tableStyleId>
              </a:tblPr>
              <a:tblGrid>
                <a:gridCol w="2756958">
                  <a:extLst>
                    <a:ext uri="{9D8B030D-6E8A-4147-A177-3AD203B41FA5}">
                      <a16:colId xmlns:a16="http://schemas.microsoft.com/office/drawing/2014/main" val="331845944"/>
                    </a:ext>
                  </a:extLst>
                </a:gridCol>
                <a:gridCol w="2756958">
                  <a:extLst>
                    <a:ext uri="{9D8B030D-6E8A-4147-A177-3AD203B41FA5}">
                      <a16:colId xmlns:a16="http://schemas.microsoft.com/office/drawing/2014/main" val="45712227"/>
                    </a:ext>
                  </a:extLst>
                </a:gridCol>
                <a:gridCol w="2756958">
                  <a:extLst>
                    <a:ext uri="{9D8B030D-6E8A-4147-A177-3AD203B41FA5}">
                      <a16:colId xmlns:a16="http://schemas.microsoft.com/office/drawing/2014/main" val="3811511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Characteristics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AX.25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FX.25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80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aseline="0" dirty="0"/>
                        <a:t>Use within the radio community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Low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789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aseline="0" dirty="0"/>
                        <a:t>Ability to address more than 1 controller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Not possible without additional layers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Not possible without additional layers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920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aseline="0" dirty="0"/>
                        <a:t>Packet synchronization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Obtained by searching for the flag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Obtained by searching for the correlation 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685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-4572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Packet compatibility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Compatible with AX.25 receivers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19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-4572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Packet overhead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Requires bit-stuffing, which reduces the data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Requires bit-stuffing and parity bits, reducing data rate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0557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-4572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Ability to utilize more than 1 session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Not possible without additional layers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Not possible without additional layers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315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-4572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Encoding/Decoding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Simple to encode &amp; decode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More complex to encode &amp; decode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383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-4572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Bit Error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Depends on the Eb/No chosen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/>
                        <a:t>Adds coding gain due to error correction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809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0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79" y="470848"/>
            <a:ext cx="4099521" cy="4291652"/>
          </a:xfrm>
        </p:spPr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Proposed Protocol – MT.25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85499" y="-66675"/>
            <a:ext cx="1504950" cy="3810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0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MT.25 – Multiple Frames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DF993A-219D-493D-8050-1AF8269CC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435896" y="3474932"/>
            <a:ext cx="8274202" cy="1241290"/>
          </a:xfr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F9CCAF2-105E-4FE6-AFF9-BD579E840DA1}"/>
              </a:ext>
            </a:extLst>
          </p:cNvPr>
          <p:cNvSpPr txBox="1">
            <a:spLocks/>
          </p:cNvSpPr>
          <p:nvPr/>
        </p:nvSpPr>
        <p:spPr>
          <a:xfrm>
            <a:off x="526178" y="2195466"/>
            <a:ext cx="4044825" cy="1330401"/>
          </a:xfrm>
          <a:prstGeom prst="rect">
            <a:avLst/>
          </a:prstGeom>
        </p:spPr>
        <p:txBody>
          <a:bodyPr/>
          <a:lstStyle>
            <a:lvl1pPr marL="457200" indent="-4572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859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154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8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Multiple cascaded packets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DDF7B10-26E9-486D-9866-5106C2273AA7}"/>
              </a:ext>
            </a:extLst>
          </p:cNvPr>
          <p:cNvSpPr txBox="1">
            <a:spLocks/>
          </p:cNvSpPr>
          <p:nvPr/>
        </p:nvSpPr>
        <p:spPr>
          <a:xfrm>
            <a:off x="4571003" y="2194539"/>
            <a:ext cx="4044825" cy="1330401"/>
          </a:xfrm>
          <a:prstGeom prst="rect">
            <a:avLst/>
          </a:prstGeom>
        </p:spPr>
        <p:txBody>
          <a:bodyPr/>
          <a:lstStyle>
            <a:lvl1pPr marL="457200" indent="-4572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859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154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8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Each packet starts with a correlation tag, that serves as a packet </a:t>
            </a:r>
            <a:r>
              <a:rPr lang="en-US" dirty="0" err="1"/>
              <a:t>delimeter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D4E09-2BCA-4B1C-B325-A49455219933}"/>
              </a:ext>
            </a:extLst>
          </p:cNvPr>
          <p:cNvSpPr txBox="1"/>
          <p:nvPr/>
        </p:nvSpPr>
        <p:spPr>
          <a:xfrm>
            <a:off x="7372350" y="53788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11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7756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MT.25 – Individual Packets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DF993A-219D-493D-8050-1AF8269CC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435894" y="3317020"/>
            <a:ext cx="8283106" cy="1399760"/>
          </a:xfr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F9CCAF2-105E-4FE6-AFF9-BD579E840DA1}"/>
              </a:ext>
            </a:extLst>
          </p:cNvPr>
          <p:cNvSpPr txBox="1">
            <a:spLocks/>
          </p:cNvSpPr>
          <p:nvPr/>
        </p:nvSpPr>
        <p:spPr>
          <a:xfrm>
            <a:off x="526178" y="1626870"/>
            <a:ext cx="4044825" cy="1975598"/>
          </a:xfrm>
          <a:prstGeom prst="rect">
            <a:avLst/>
          </a:prstGeom>
        </p:spPr>
        <p:txBody>
          <a:bodyPr/>
          <a:lstStyle>
            <a:lvl1pPr marL="457200" indent="-4572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859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154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8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Fixed packet length</a:t>
            </a:r>
          </a:p>
          <a:p>
            <a:r>
              <a:rPr lang="en-US" dirty="0"/>
              <a:t>Eliminate the need for bit-stuffing to increase user data rate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DDF7B10-26E9-486D-9866-5106C2273AA7}"/>
              </a:ext>
            </a:extLst>
          </p:cNvPr>
          <p:cNvSpPr txBox="1">
            <a:spLocks/>
          </p:cNvSpPr>
          <p:nvPr/>
        </p:nvSpPr>
        <p:spPr>
          <a:xfrm>
            <a:off x="4571003" y="1625945"/>
            <a:ext cx="4044825" cy="1898996"/>
          </a:xfrm>
          <a:prstGeom prst="rect">
            <a:avLst/>
          </a:prstGeom>
        </p:spPr>
        <p:txBody>
          <a:bodyPr/>
          <a:lstStyle>
            <a:lvl1pPr marL="457200" indent="-4572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859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154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8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Same CRC algorithm as used by the AX.25</a:t>
            </a:r>
          </a:p>
          <a:p>
            <a:r>
              <a:rPr lang="en-US" dirty="0"/>
              <a:t>Low Density Parity Checker (LDPC)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C72BB8-6F57-43D3-9310-E9131FC1F0A4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12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239041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Protocol – Header Breakdown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DF993A-219D-493D-8050-1AF8269CC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435895" y="3251772"/>
            <a:ext cx="8274463" cy="1624902"/>
          </a:xfr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0ABCDAB-A0F3-471E-959C-5D0F83B6B508}"/>
              </a:ext>
            </a:extLst>
          </p:cNvPr>
          <p:cNvSpPr txBox="1">
            <a:spLocks/>
          </p:cNvSpPr>
          <p:nvPr/>
        </p:nvSpPr>
        <p:spPr>
          <a:xfrm>
            <a:off x="526178" y="1626869"/>
            <a:ext cx="7909162" cy="1624901"/>
          </a:xfrm>
          <a:prstGeom prst="rect">
            <a:avLst/>
          </a:prstGeom>
        </p:spPr>
        <p:txBody>
          <a:bodyPr/>
          <a:lstStyle>
            <a:lvl1pPr marL="457200" indent="-4572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859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154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8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Allows multiple sessions</a:t>
            </a:r>
          </a:p>
          <a:p>
            <a:r>
              <a:rPr lang="en-US" dirty="0"/>
              <a:t>Reduced header length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B1B0FC-7C23-4608-8716-2041ABBFB9B2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13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239721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University of Malta M.Sc. Student</a:t>
            </a:r>
          </a:p>
          <a:p>
            <a:r>
              <a:rPr lang="en-US" sz="2400" dirty="0"/>
              <a:t>Part of the ASTREA Team</a:t>
            </a:r>
          </a:p>
          <a:p>
            <a:r>
              <a:rPr lang="en-US" sz="2400" dirty="0"/>
              <a:t>Designing the Radio on board the satellite</a:t>
            </a:r>
          </a:p>
          <a:p>
            <a:endParaRPr lang="en-US" sz="2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85800" y="1449705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5680D-A137-4721-AA59-B974F5C04554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298746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>
            <a:normAutofit/>
          </a:bodyPr>
          <a:lstStyle/>
          <a:p>
            <a:r>
              <a:rPr lang="en-US" dirty="0"/>
              <a:t>Protocol Comparison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229DDF-88BA-4CFC-8ED9-238EE63BBC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701970"/>
              </p:ext>
            </p:extLst>
          </p:nvPr>
        </p:nvGraphicFramePr>
        <p:xfrm>
          <a:off x="502975" y="1617830"/>
          <a:ext cx="8270872" cy="2860040"/>
        </p:xfrm>
        <a:graphic>
          <a:graphicData uri="http://schemas.openxmlformats.org/drawingml/2006/table">
            <a:tbl>
              <a:tblPr firstRow="1" bandRow="1">
                <a:tableStyleId>{088C20AD-1321-4153-8548-D709AE8F6023}</a:tableStyleId>
              </a:tblPr>
              <a:tblGrid>
                <a:gridCol w="2067718">
                  <a:extLst>
                    <a:ext uri="{9D8B030D-6E8A-4147-A177-3AD203B41FA5}">
                      <a16:colId xmlns:a16="http://schemas.microsoft.com/office/drawing/2014/main" val="3372959505"/>
                    </a:ext>
                  </a:extLst>
                </a:gridCol>
                <a:gridCol w="2067718">
                  <a:extLst>
                    <a:ext uri="{9D8B030D-6E8A-4147-A177-3AD203B41FA5}">
                      <a16:colId xmlns:a16="http://schemas.microsoft.com/office/drawing/2014/main" val="3111398858"/>
                    </a:ext>
                  </a:extLst>
                </a:gridCol>
                <a:gridCol w="2067718">
                  <a:extLst>
                    <a:ext uri="{9D8B030D-6E8A-4147-A177-3AD203B41FA5}">
                      <a16:colId xmlns:a16="http://schemas.microsoft.com/office/drawing/2014/main" val="4292679154"/>
                    </a:ext>
                  </a:extLst>
                </a:gridCol>
                <a:gridCol w="2067718">
                  <a:extLst>
                    <a:ext uri="{9D8B030D-6E8A-4147-A177-3AD203B41FA5}">
                      <a16:colId xmlns:a16="http://schemas.microsoft.com/office/drawing/2014/main" val="668063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AX.25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FX.25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MT.25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414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40619D"/>
                          </a:solidFill>
                        </a:rPr>
                        <a:t>Payload 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251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251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256 bytes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897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40619D"/>
                          </a:solidFill>
                        </a:rPr>
                        <a:t>Overhead 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 bytes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33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40619D"/>
                          </a:solidFill>
                        </a:rPr>
                        <a:t>Additional Bit-Stuffing bytes – Worst Case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9726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40619D"/>
                          </a:solidFill>
                        </a:rPr>
                        <a:t>FEC Block – </a:t>
                      </a:r>
                    </a:p>
                    <a:p>
                      <a:r>
                        <a:rPr lang="en-US" i="1" dirty="0">
                          <a:solidFill>
                            <a:srgbClr val="40619D"/>
                          </a:solidFill>
                        </a:rPr>
                        <a:t>N = 1057, K = 813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 bytes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4096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40619D"/>
                          </a:solidFill>
                        </a:rPr>
                        <a:t>Correlation Tag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 bytes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107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40619D"/>
                          </a:solidFill>
                        </a:rPr>
                        <a:t>Total bytes per packet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329 bytes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436 bytes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356 bytes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746953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19587F7-9C8D-41E5-B94E-6D7670E518AA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14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608FC4-D049-405E-BADD-F9FBACC4D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82555"/>
              </p:ext>
            </p:extLst>
          </p:nvPr>
        </p:nvGraphicFramePr>
        <p:xfrm>
          <a:off x="502975" y="4477870"/>
          <a:ext cx="8270872" cy="370840"/>
        </p:xfrm>
        <a:graphic>
          <a:graphicData uri="http://schemas.openxmlformats.org/drawingml/2006/table">
            <a:tbl>
              <a:tblPr firstRow="1" bandRow="1">
                <a:tableStyleId>{088C20AD-1321-4153-8548-D709AE8F6023}</a:tableStyleId>
              </a:tblPr>
              <a:tblGrid>
                <a:gridCol w="2067718">
                  <a:extLst>
                    <a:ext uri="{9D8B030D-6E8A-4147-A177-3AD203B41FA5}">
                      <a16:colId xmlns:a16="http://schemas.microsoft.com/office/drawing/2014/main" val="2662051485"/>
                    </a:ext>
                  </a:extLst>
                </a:gridCol>
                <a:gridCol w="2067718">
                  <a:extLst>
                    <a:ext uri="{9D8B030D-6E8A-4147-A177-3AD203B41FA5}">
                      <a16:colId xmlns:a16="http://schemas.microsoft.com/office/drawing/2014/main" val="521067278"/>
                    </a:ext>
                  </a:extLst>
                </a:gridCol>
                <a:gridCol w="2067718">
                  <a:extLst>
                    <a:ext uri="{9D8B030D-6E8A-4147-A177-3AD203B41FA5}">
                      <a16:colId xmlns:a16="http://schemas.microsoft.com/office/drawing/2014/main" val="975073062"/>
                    </a:ext>
                  </a:extLst>
                </a:gridCol>
                <a:gridCol w="2067718">
                  <a:extLst>
                    <a:ext uri="{9D8B030D-6E8A-4147-A177-3AD203B41FA5}">
                      <a16:colId xmlns:a16="http://schemas.microsoft.com/office/drawing/2014/main" val="61744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40619D"/>
                          </a:solidFill>
                        </a:rPr>
                        <a:t>User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58%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66%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9957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4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9090" y="470848"/>
            <a:ext cx="2777490" cy="4291652"/>
          </a:xfrm>
          <a:solidFill>
            <a:srgbClr val="40619D"/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2"/>
                </a:solidFill>
              </a:rPr>
              <a:t>Protocol Improvement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28650" y="1478280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DAB1DFF3-5B94-46A5-BFB1-A27E80E779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0" r="53305" b="50981"/>
          <a:stretch/>
        </p:blipFill>
        <p:spPr>
          <a:xfrm>
            <a:off x="3142503" y="470848"/>
            <a:ext cx="5372847" cy="4387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072E516-0AA1-40CC-A04D-A3FEB1EF4BCC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15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F6DAA8B-58B1-4786-9F89-C4B43935F982}"/>
              </a:ext>
            </a:extLst>
          </p:cNvPr>
          <p:cNvSpPr txBox="1">
            <a:spLocks/>
          </p:cNvSpPr>
          <p:nvPr/>
        </p:nvSpPr>
        <p:spPr>
          <a:xfrm>
            <a:off x="339090" y="470848"/>
            <a:ext cx="2777490" cy="2049878"/>
          </a:xfrm>
          <a:prstGeom prst="rect">
            <a:avLst/>
          </a:prstGeom>
        </p:spPr>
        <p:txBody>
          <a:bodyPr/>
          <a:lstStyle>
            <a:lvl1pPr marL="457200" indent="-4572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859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154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8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FEC Code –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N = 1057, K = 813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1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9090" y="470848"/>
            <a:ext cx="2777490" cy="4291652"/>
          </a:xfrm>
          <a:solidFill>
            <a:srgbClr val="40619D"/>
          </a:solidFill>
        </p:spPr>
        <p:txBody>
          <a:bodyPr>
            <a:normAutofit/>
          </a:bodyPr>
          <a:lstStyle/>
          <a:p>
            <a:r>
              <a:rPr lang="sv-SE" sz="2800" dirty="0">
                <a:solidFill>
                  <a:schemeClr val="bg2"/>
                </a:solidFill>
              </a:rPr>
              <a:t>FEC vs AX.25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28650" y="1478280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EA7A01-71B9-423E-AAB4-2552CF2E1A49}"/>
              </a:ext>
            </a:extLst>
          </p:cNvPr>
          <p:cNvSpPr txBox="1">
            <a:spLocks/>
          </p:cNvSpPr>
          <p:nvPr/>
        </p:nvSpPr>
        <p:spPr>
          <a:xfrm>
            <a:off x="3284419" y="665829"/>
            <a:ext cx="5520491" cy="3955701"/>
          </a:xfrm>
          <a:prstGeom prst="rect">
            <a:avLst/>
          </a:prstGeom>
        </p:spPr>
        <p:txBody>
          <a:bodyPr/>
          <a:lstStyle>
            <a:lvl1pPr marL="457200" indent="-4572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859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15400" indent="-3429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8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4600" indent="-2286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a given BER of 10</a:t>
            </a:r>
            <a:r>
              <a:rPr lang="en-US" baseline="30000" dirty="0"/>
              <a:t>-4</a:t>
            </a:r>
            <a:r>
              <a:rPr lang="en-US" dirty="0"/>
              <a:t>dB:</a:t>
            </a:r>
          </a:p>
          <a:p>
            <a:pPr lvl="1"/>
            <a:r>
              <a:rPr lang="en-US" dirty="0"/>
              <a:t>MT.25 &amp; FX.25 have E</a:t>
            </a:r>
            <a:r>
              <a:rPr lang="en-US" baseline="-25000" dirty="0"/>
              <a:t>b</a:t>
            </a:r>
            <a:r>
              <a:rPr lang="en-US" dirty="0"/>
              <a:t>/N</a:t>
            </a:r>
            <a:r>
              <a:rPr lang="en-US" baseline="-25000" dirty="0"/>
              <a:t>o</a:t>
            </a:r>
            <a:r>
              <a:rPr lang="en-US" dirty="0"/>
              <a:t> of 5dB</a:t>
            </a:r>
          </a:p>
          <a:p>
            <a:pPr lvl="1"/>
            <a:r>
              <a:rPr lang="en-US" dirty="0"/>
              <a:t>AX.25 has a E</a:t>
            </a:r>
            <a:r>
              <a:rPr lang="en-US" baseline="-25000" dirty="0"/>
              <a:t>b</a:t>
            </a:r>
            <a:r>
              <a:rPr lang="en-US" dirty="0"/>
              <a:t>/N</a:t>
            </a:r>
            <a:r>
              <a:rPr lang="en-US" baseline="-25000" dirty="0"/>
              <a:t>o</a:t>
            </a:r>
            <a:r>
              <a:rPr lang="en-US" dirty="0"/>
              <a:t> of </a:t>
            </a:r>
            <a:r>
              <a:rPr lang="en-US" dirty="0" err="1"/>
              <a:t>of</a:t>
            </a:r>
            <a:r>
              <a:rPr lang="en-US" dirty="0"/>
              <a:t> 8dB</a:t>
            </a:r>
          </a:p>
          <a:p>
            <a:pPr lvl="1"/>
            <a:r>
              <a:rPr lang="en-US" dirty="0"/>
              <a:t>Code gain of 3dB</a:t>
            </a:r>
          </a:p>
          <a:p>
            <a:pPr lvl="1"/>
            <a:endParaRPr lang="en-US" dirty="0"/>
          </a:p>
          <a:p>
            <a:r>
              <a:rPr lang="en-US" dirty="0"/>
              <a:t>Comparing MT.25 with the AX.25</a:t>
            </a:r>
          </a:p>
          <a:p>
            <a:pPr lvl="1"/>
            <a:r>
              <a:rPr lang="en-US" dirty="0"/>
              <a:t>3dB coding gain comes at a cost of transmitting at least 8% more bytes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118937-37B6-4685-82B1-3E1AC6FFE5AA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16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368710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79" y="470848"/>
            <a:ext cx="4099521" cy="4291652"/>
          </a:xfrm>
        </p:spPr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Conclusion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85499" y="-66675"/>
            <a:ext cx="1504950" cy="3810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4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Combination of the benefits of 2 protocols – AX.25 &amp; FX.25</a:t>
            </a:r>
          </a:p>
          <a:p>
            <a:r>
              <a:rPr lang="en-US" sz="2400" dirty="0"/>
              <a:t>Using the link more effectively</a:t>
            </a:r>
          </a:p>
          <a:p>
            <a:r>
              <a:rPr lang="en-US" sz="2400" dirty="0"/>
              <a:t>Reducing power consumption on the satellite</a:t>
            </a:r>
          </a:p>
          <a:p>
            <a:r>
              <a:rPr lang="en-US" sz="2400" dirty="0"/>
              <a:t>Improved BER for the same SNR</a:t>
            </a:r>
          </a:p>
          <a:p>
            <a:r>
              <a:rPr lang="en-US" sz="2400" dirty="0"/>
              <a:t>Provide a new challenging opportunity for the radio community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28650" y="1478280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9F093-F67A-4D25-AAA8-B79F0E27E786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17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233250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79" y="470848"/>
            <a:ext cx="4099521" cy="4291652"/>
          </a:xfrm>
        </p:spPr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Thank you for your Attention!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7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Questions?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85499" y="-66675"/>
            <a:ext cx="1504950" cy="3810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7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219076" y="-219076"/>
            <a:ext cx="9839325" cy="59150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1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Extra Slides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85499" y="-66675"/>
            <a:ext cx="1504950" cy="3810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8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9090" y="470848"/>
            <a:ext cx="2777490" cy="4291652"/>
          </a:xfrm>
          <a:solidFill>
            <a:srgbClr val="40619D"/>
          </a:solidFill>
        </p:spPr>
        <p:txBody>
          <a:bodyPr>
            <a:normAutofit/>
          </a:bodyPr>
          <a:lstStyle/>
          <a:p>
            <a:r>
              <a:rPr lang="sv-SE" sz="2800" dirty="0">
                <a:solidFill>
                  <a:schemeClr val="bg2"/>
                </a:solidFill>
              </a:rPr>
              <a:t>Modes of Operation –</a:t>
            </a:r>
            <a:br>
              <a:rPr lang="sv-SE" sz="2800" dirty="0">
                <a:solidFill>
                  <a:schemeClr val="bg2"/>
                </a:solidFill>
              </a:rPr>
            </a:br>
            <a:r>
              <a:rPr lang="sv-SE" sz="2800" dirty="0">
                <a:solidFill>
                  <a:schemeClr val="bg2"/>
                </a:solidFill>
              </a:rPr>
              <a:t>State Machine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28650" y="1478280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118937-37B6-4685-82B1-3E1AC6FFE5AA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Extra Slide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23B9D1-111D-4FBF-8F0A-B2822C7E023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51848" y="892132"/>
            <a:ext cx="5551148" cy="362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2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Outline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Introduction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The Project &amp; System Specifications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Comms. Module Operating Modes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Data Link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The Proposed Protocol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Conclusion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85800" y="1449705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63A3E-BAC7-426C-9D77-78A57600B630}"/>
              </a:ext>
            </a:extLst>
          </p:cNvPr>
          <p:cNvSpPr txBox="1"/>
          <p:nvPr/>
        </p:nvSpPr>
        <p:spPr>
          <a:xfrm>
            <a:off x="7372350" y="-27882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267282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79" y="470848"/>
            <a:ext cx="4483285" cy="4291652"/>
          </a:xfrm>
        </p:spPr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The Project &amp; System Specifications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85499" y="-66675"/>
            <a:ext cx="1504950" cy="3810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1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UoMBSat-1 Project - Overview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1p PocketQube Pico-Satellite</a:t>
            </a:r>
          </a:p>
          <a:p>
            <a:r>
              <a:rPr lang="en-US" sz="2400" dirty="0"/>
              <a:t>Contains an Impedance Probe to </a:t>
            </a:r>
            <a:r>
              <a:rPr lang="en-US" sz="2400" dirty="0" err="1"/>
              <a:t>characterise</a:t>
            </a:r>
            <a:r>
              <a:rPr lang="en-US" sz="2400" dirty="0"/>
              <a:t> the Earth’s Ionosphere</a:t>
            </a:r>
          </a:p>
          <a:p>
            <a:r>
              <a:rPr lang="en-US" sz="2400" dirty="0"/>
              <a:t>Orbit at around 500km</a:t>
            </a:r>
          </a:p>
          <a:p>
            <a:r>
              <a:rPr lang="en-US" sz="2400" dirty="0"/>
              <a:t>An 8-minute (max) </a:t>
            </a:r>
            <a:r>
              <a:rPr lang="en-US" sz="2400"/>
              <a:t>communication window</a:t>
            </a:r>
            <a:endParaRPr lang="en-US" sz="2400" dirty="0"/>
          </a:p>
          <a:p>
            <a:r>
              <a:rPr lang="en-US" sz="2400" dirty="0"/>
              <a:t>Reduce power consumption where possible</a:t>
            </a:r>
          </a:p>
          <a:p>
            <a:endParaRPr lang="en-US" sz="2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85800" y="1449705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A9B1D0-AE1F-4624-9F25-1EFD25056104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389585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UoMBSat-1 Project - COMMS System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0200" lvl="1" indent="-457200">
              <a:buFont typeface="+mj-lt"/>
              <a:buAutoNum type="arabicPeriod"/>
            </a:pPr>
            <a:r>
              <a:rPr lang="en-US" sz="2200" dirty="0"/>
              <a:t>Phased Array Ground Station with Digital Combiner</a:t>
            </a:r>
          </a:p>
          <a:p>
            <a:pPr marL="700200" lvl="1" indent="-457200">
              <a:buFont typeface="+mj-lt"/>
              <a:buAutoNum type="arabicPeriod"/>
            </a:pPr>
            <a:r>
              <a:rPr lang="en-US" sz="2200" dirty="0"/>
              <a:t>Forward Error Correction (FEC) Scheme Development</a:t>
            </a:r>
          </a:p>
          <a:p>
            <a:pPr marL="700200" lvl="1" indent="-457200">
              <a:buFont typeface="+mj-lt"/>
              <a:buAutoNum type="arabicPeriod"/>
            </a:pPr>
            <a:r>
              <a:rPr lang="en-US" sz="2200" dirty="0"/>
              <a:t>Radio electronics design</a:t>
            </a:r>
          </a:p>
          <a:p>
            <a:pPr marL="243000" lvl="1" indent="0">
              <a:buNone/>
            </a:pPr>
            <a:r>
              <a:rPr lang="en-US" sz="2200" dirty="0"/>
              <a:t>My contribution:</a:t>
            </a:r>
          </a:p>
          <a:p>
            <a:pPr marL="243000" lvl="1" indent="0">
              <a:buNone/>
            </a:pPr>
            <a:r>
              <a:rPr lang="en-US" sz="2200" dirty="0"/>
              <a:t>The radio electronic design (both hardware and software) and the integration of the FEC scheme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85800" y="1449705"/>
            <a:ext cx="6320790" cy="286440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D14C0-F3DE-4FA2-B9AD-E3AE91B7FA93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29203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/>
          <a:lstStyle/>
          <a:p>
            <a:r>
              <a:rPr lang="en-US" dirty="0"/>
              <a:t>Top Level DESIGN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04A71-CC29-4598-989D-7D1D45C3AD2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05828" y="1733488"/>
            <a:ext cx="5932343" cy="24498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9AE9D7-5182-4D44-8AEB-41A10E5EE7BE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100578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32938" y="1626255"/>
            <a:ext cx="4904456" cy="3141279"/>
          </a:xfrm>
        </p:spPr>
        <p:txBody>
          <a:bodyPr/>
          <a:lstStyle/>
          <a:p>
            <a:r>
              <a:rPr lang="en-US" dirty="0"/>
              <a:t>Receiver Sensitivity: -106dBm (25.12fW)</a:t>
            </a:r>
          </a:p>
          <a:p>
            <a:r>
              <a:rPr lang="en-US" dirty="0"/>
              <a:t>Transmitting Power: 27dBm</a:t>
            </a:r>
          </a:p>
          <a:p>
            <a:r>
              <a:rPr lang="en-US" dirty="0"/>
              <a:t>Average Orbital Power: 75mW</a:t>
            </a:r>
          </a:p>
          <a:p>
            <a:r>
              <a:rPr lang="en-US" dirty="0"/>
              <a:t>Bandwidth: 20-25kHz</a:t>
            </a:r>
          </a:p>
          <a:p>
            <a:r>
              <a:rPr lang="en-US" dirty="0"/>
              <a:t>Frequency: UHF Band (435-438MHz)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800" y="1626255"/>
            <a:ext cx="3060700" cy="3416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DEF3AF-75FC-4A68-ACD8-8D6A9DCDDD7D}"/>
              </a:ext>
            </a:extLst>
          </p:cNvPr>
          <p:cNvSpPr txBox="1"/>
          <p:nvPr/>
        </p:nvSpPr>
        <p:spPr>
          <a:xfrm>
            <a:off x="7372350" y="0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6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of 17</a:t>
            </a:r>
          </a:p>
        </p:txBody>
      </p:sp>
    </p:spTree>
    <p:extLst>
      <p:ext uri="{BB962C8B-B14F-4D97-AF65-F5344CB8AC3E}">
        <p14:creationId xmlns:p14="http://schemas.microsoft.com/office/powerpoint/2010/main" val="32071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79" y="470848"/>
            <a:ext cx="4099521" cy="4291652"/>
          </a:xfrm>
        </p:spPr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Comms. Module Operating Modes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85499" y="-66675"/>
            <a:ext cx="1504950" cy="3810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8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6868</TotalTime>
  <Words>932</Words>
  <Application>Microsoft Office PowerPoint</Application>
  <PresentationFormat>On-screen Show (16:9)</PresentationFormat>
  <Paragraphs>182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Wingdings</vt:lpstr>
      <vt:lpstr>Wingdings 2</vt:lpstr>
      <vt:lpstr>Gill Sans MT</vt:lpstr>
      <vt:lpstr>Arial</vt:lpstr>
      <vt:lpstr>Dividend</vt:lpstr>
      <vt:lpstr>FEC Scheme and Multi-Session support for PocketQubes</vt:lpstr>
      <vt:lpstr>Introduction</vt:lpstr>
      <vt:lpstr>Presentation Outline</vt:lpstr>
      <vt:lpstr>The Project &amp; System Specifications</vt:lpstr>
      <vt:lpstr>The UoMBSat-1 Project - Overview</vt:lpstr>
      <vt:lpstr>The UoMBSat-1 Project - COMMS System</vt:lpstr>
      <vt:lpstr>Top Level DESIGN</vt:lpstr>
      <vt:lpstr>System Requirements</vt:lpstr>
      <vt:lpstr>Comms. Module Operating Modes</vt:lpstr>
      <vt:lpstr>Satellite Operating Modes</vt:lpstr>
      <vt:lpstr>Mode 4 – Critical Maintenance Mode</vt:lpstr>
      <vt:lpstr>Mode 4 – Critical Maintenance Mode</vt:lpstr>
      <vt:lpstr>Why do we need an FEC Scheme?</vt:lpstr>
      <vt:lpstr>Data Link</vt:lpstr>
      <vt:lpstr>Protocol Comparison</vt:lpstr>
      <vt:lpstr>Proposed Protocol – MT.25</vt:lpstr>
      <vt:lpstr>MT.25 – Multiple Frames</vt:lpstr>
      <vt:lpstr>MT.25 – Individual Packets</vt:lpstr>
      <vt:lpstr>Proposed Protocol – Header Breakdown</vt:lpstr>
      <vt:lpstr>Protocol Comparison</vt:lpstr>
      <vt:lpstr>Protocol Improvement</vt:lpstr>
      <vt:lpstr>FEC vs AX.25</vt:lpstr>
      <vt:lpstr>Conclusion</vt:lpstr>
      <vt:lpstr>Conclusion</vt:lpstr>
      <vt:lpstr>Thank you for your Attention!</vt:lpstr>
      <vt:lpstr>Questions?</vt:lpstr>
      <vt:lpstr>PowerPoint Presentation</vt:lpstr>
      <vt:lpstr>Extra Slides</vt:lpstr>
      <vt:lpstr>Modes of Operation – State Machine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Oliver Vassallo</dc:creator>
  <cp:lastModifiedBy>Oliver Vassallo</cp:lastModifiedBy>
  <cp:revision>282</cp:revision>
  <dcterms:modified xsi:type="dcterms:W3CDTF">2019-09-03T17:25:30Z</dcterms:modified>
</cp:coreProperties>
</file>