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9" roundtripDataSignature="AMtx7mgimbMeY6wNCD1zXB3KHjFDP2Pb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1c2b99bd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41c2b99bd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3999" y="56143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s-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Development status of </a:t>
            </a:r>
            <a:r>
              <a:rPr lang="es-ES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SatDuino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3999" y="3169308"/>
            <a:ext cx="9144000" cy="100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E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3rd PocketQube Workshop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E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Glasgow, Scotland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098995" y="4886149"/>
            <a:ext cx="9994005" cy="1985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H. A. Cordero</a:t>
            </a:r>
            <a:r>
              <a:rPr lang="es-ES" sz="14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J. M. Mercadin</a:t>
            </a:r>
            <a:r>
              <a:rPr lang="es-ES" sz="14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L. Uriarte</a:t>
            </a:r>
            <a:r>
              <a:rPr lang="es-ES" sz="14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J. Pollio</a:t>
            </a:r>
            <a:r>
              <a:rPr lang="es-ES" sz="14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I. Mellina B. Petcoff</a:t>
            </a:r>
            <a:r>
              <a:rPr lang="es-ES" sz="14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L. Ricardo</a:t>
            </a:r>
            <a:r>
              <a:rPr lang="es-ES" sz="14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M. Magnani </a:t>
            </a:r>
            <a:r>
              <a:rPr lang="es-ES" sz="14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M. Pascual </a:t>
            </a:r>
            <a:r>
              <a:rPr lang="es-ES" sz="14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T. Martin</a:t>
            </a:r>
            <a:r>
              <a:rPr lang="es-ES" sz="14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S. Carrasco</a:t>
            </a:r>
            <a:r>
              <a:rPr lang="es-ES" sz="14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B. Lembo</a:t>
            </a:r>
            <a:r>
              <a:rPr lang="es-ES" sz="14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2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1,2</a:t>
            </a:r>
            <a:r>
              <a:rPr lang="es-E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Professors, EESTN° 5 school, Juan B Justo 4287, Mar del Plata CP 7600, Gral. Pueyrredon, Buenos Aires, Argentina; </a:t>
            </a:r>
            <a:r>
              <a:rPr lang="es-ES" sz="12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lang="es-E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Student, EESTN°5, Project Leader; </a:t>
            </a:r>
            <a:r>
              <a:rPr lang="es-ES" sz="12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3,9</a:t>
            </a:r>
            <a:r>
              <a:rPr lang="es-E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Students, EESTN°5, Software area; </a:t>
            </a:r>
            <a:r>
              <a:rPr lang="es-ES" sz="12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5,10,11</a:t>
            </a:r>
            <a:r>
              <a:rPr lang="es-E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Students, EESTN°5, Cloud area;  </a:t>
            </a:r>
            <a:r>
              <a:rPr lang="es-ES" sz="12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6,8 </a:t>
            </a:r>
            <a:r>
              <a:rPr lang="es-E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Students, EESTN°5, Marketing area; </a:t>
            </a:r>
            <a:r>
              <a:rPr lang="es-ES" sz="12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es-E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Student, EESTN°5, Hardware area.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523998" y="4173995"/>
            <a:ext cx="9144000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4-5  September, 2019</a:t>
            </a:r>
            <a:endParaRPr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015" y="223966"/>
            <a:ext cx="1689240" cy="1689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s-E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Ground station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55599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Communication: LoRa SX1278 chip.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CPU: ESP32.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WiFi connection.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Includes a 0,96 inch OLED screen.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Transmition at a 433MHZ frequency.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s-E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Software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Range tests were performed testing the following libraries: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lang="es-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LoRaNow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lang="es-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RadioHead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AutoNum type="arabicPeriod"/>
            </a:pPr>
            <a:r>
              <a:rPr lang="es-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Heltec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From the results obtained it was concluded that </a:t>
            </a:r>
            <a:r>
              <a:rPr lang="es-ES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RadioHead</a:t>
            </a:r>
            <a:r>
              <a:rPr lang="es-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was the most suitable library due to its simplicity, organization and greater compatibility.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s-E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Dashboard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517341" cy="24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MQTT server: IBM Cloud.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Created on Node-Red IBM Cloud application (flow-based).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Displays payload data (sensor readings) and communication status (signal quality, working time).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1"/>
          <p:cNvSpPr txBox="1"/>
          <p:nvPr/>
        </p:nvSpPr>
        <p:spPr>
          <a:xfrm>
            <a:off x="951716" y="4372086"/>
            <a:ext cx="6403825" cy="31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Future improvements</a:t>
            </a:r>
            <a:endParaRPr/>
          </a:p>
          <a:p>
            <a:pPr marL="228600" marR="0" lvl="0" indent="-22860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s-E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Machine Learning implementation.</a:t>
            </a:r>
            <a:endParaRPr sz="2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s-ES" sz="2400" b="1">
                <a:solidFill>
                  <a:srgbClr val="FFFFFF"/>
                </a:solidFill>
              </a:rPr>
              <a:t>AI implementation.</a:t>
            </a:r>
            <a:endParaRPr sz="2400" b="1">
              <a:solidFill>
                <a:srgbClr val="FFFFFF"/>
              </a:solidFill>
            </a:endParaRPr>
          </a:p>
          <a:p>
            <a:pPr marL="228600" marR="0" lvl="0" indent="-228600" algn="l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s-E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Dashboard interface improvement.</a:t>
            </a:r>
            <a:endParaRPr/>
          </a:p>
          <a:p>
            <a:pPr marL="228600" marR="0" lvl="0" indent="-76200" algn="l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6200" algn="l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5541" y="1971306"/>
            <a:ext cx="4662900" cy="2120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s-E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Further works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Next project stages: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NOVEMBER.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Range tests (stratosphere)</a:t>
            </a:r>
            <a:endParaRPr/>
          </a:p>
          <a:p>
            <a:pPr marL="971550" lvl="1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s-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Range test 1 : communication.</a:t>
            </a:r>
            <a:endParaRPr/>
          </a:p>
          <a:p>
            <a:pPr marL="971550" lvl="1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s-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Range test 2: communication and payload  variables.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NEXT YEAR.</a:t>
            </a:r>
            <a:endParaRPr/>
          </a:p>
          <a:p>
            <a:pPr marL="971550" lvl="1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 startAt="3"/>
            </a:pPr>
            <a:r>
              <a:rPr lang="es-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OBC upgrade (to 32 bits).</a:t>
            </a:r>
            <a:endParaRPr/>
          </a:p>
          <a:p>
            <a:pPr marL="971550" lvl="1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 startAt="3"/>
            </a:pPr>
            <a:r>
              <a:rPr lang="es-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Payload upgrade (camera addition).</a:t>
            </a:r>
            <a:endParaRPr/>
          </a:p>
          <a:p>
            <a:pPr marL="971550" lvl="1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 startAt="3"/>
            </a:pPr>
            <a:r>
              <a:rPr lang="es-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Pasive navigation system addition.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•"/>
            </a:pPr>
            <a:r>
              <a:rPr lang="es-ES" sz="2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First and only project in South America of collaborative PocketQube  Mexico-Argentina.</a:t>
            </a:r>
            <a:endParaRPr sz="2700" b="1">
              <a:solidFill>
                <a:srgbClr val="FFFF00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/>
          <p:cNvSpPr txBox="1">
            <a:spLocks noGrp="1"/>
          </p:cNvSpPr>
          <p:nvPr>
            <p:ph type="title"/>
          </p:nvPr>
        </p:nvSpPr>
        <p:spPr>
          <a:xfrm>
            <a:off x="786662" y="25954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r>
              <a:rPr lang="es-ES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 YOU</a:t>
            </a:r>
            <a:endParaRPr sz="9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0093" y="4718231"/>
            <a:ext cx="1688738" cy="1688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s-E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75"/>
              <a:buFont typeface="Calibri"/>
              <a:buAutoNum type="arabicPeriod"/>
            </a:pPr>
            <a:r>
              <a:rPr lang="es-ES" sz="27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sz="277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75"/>
              <a:buFont typeface="Calibri"/>
              <a:buAutoNum type="arabicPeriod"/>
            </a:pPr>
            <a:r>
              <a:rPr lang="es-ES" sz="27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System overview</a:t>
            </a:r>
            <a:endParaRPr sz="277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75"/>
              <a:buFont typeface="Calibri"/>
              <a:buAutoNum type="arabicPeriod"/>
            </a:pPr>
            <a:r>
              <a:rPr lang="es-ES" sz="27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OBC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75"/>
              <a:buFont typeface="Calibri"/>
              <a:buAutoNum type="arabicPeriod"/>
            </a:pPr>
            <a:r>
              <a:rPr lang="es-ES" sz="27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COMMS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75"/>
              <a:buFont typeface="Calibri"/>
              <a:buAutoNum type="arabicPeriod"/>
            </a:pPr>
            <a:r>
              <a:rPr lang="es-ES" sz="27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 subsystem</a:t>
            </a:r>
            <a:endParaRPr sz="277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75"/>
              <a:buFont typeface="Calibri"/>
              <a:buAutoNum type="arabicPeriod"/>
            </a:pPr>
            <a:r>
              <a:rPr lang="es-ES" sz="27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Payload</a:t>
            </a:r>
            <a:endParaRPr sz="277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75"/>
              <a:buFont typeface="Calibri"/>
              <a:buAutoNum type="arabicPeriod"/>
            </a:pPr>
            <a:r>
              <a:rPr lang="es-ES" sz="27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GND Station</a:t>
            </a:r>
            <a:endParaRPr sz="277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75"/>
              <a:buFont typeface="Calibri"/>
              <a:buAutoNum type="arabicPeriod"/>
            </a:pPr>
            <a:r>
              <a:rPr lang="es-ES" sz="27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Software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75"/>
              <a:buFont typeface="Calibri"/>
              <a:buAutoNum type="arabicPeriod"/>
            </a:pPr>
            <a:r>
              <a:rPr lang="es-ES" sz="27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Dashboard</a:t>
            </a:r>
            <a:endParaRPr sz="277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75"/>
              <a:buFont typeface="Calibri"/>
              <a:buAutoNum type="arabicPeriod"/>
            </a:pPr>
            <a:r>
              <a:rPr lang="es-ES" sz="27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Further works</a:t>
            </a:r>
            <a:endParaRPr sz="277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32639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None/>
            </a:pPr>
            <a:endParaRPr sz="296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s-E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SatDuino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838200" y="1550975"/>
            <a:ext cx="6992154" cy="18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SatDuino is the first Argentine PocketQube. It is being developed by EEST Nº 5 technical school students in Mar del Plata, Argentina.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838200" y="3023357"/>
            <a:ext cx="6992155" cy="3264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Create the first Argentinian Pico satellite, totally built by technical schools students.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 it using low cost, high-impact technologies.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Introduce students to aerospace technologies.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 digital knowledge and promote  computational thinking</a:t>
            </a:r>
            <a:r>
              <a:rPr lang="es-E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0319" y="442332"/>
            <a:ext cx="2268292" cy="170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8028" y="2555606"/>
            <a:ext cx="2250583" cy="168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5">
            <a:alphaModFix/>
          </a:blip>
          <a:srcRect l="39848" r="1749"/>
          <a:stretch/>
        </p:blipFill>
        <p:spPr>
          <a:xfrm rot="5400000">
            <a:off x="8287044" y="4406584"/>
            <a:ext cx="1752552" cy="22505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/>
        </p:nvSpPr>
        <p:spPr>
          <a:xfrm>
            <a:off x="10428051" y="5669488"/>
            <a:ext cx="154669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EEST Nº5 school, Mar del Plata, Argentina.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1c2b99bd8_0_1"/>
          <p:cNvSpPr txBox="1">
            <a:spLocks noGrp="1"/>
          </p:cNvSpPr>
          <p:nvPr>
            <p:ph type="title"/>
          </p:nvPr>
        </p:nvSpPr>
        <p:spPr>
          <a:xfrm>
            <a:off x="838200" y="71876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s-ES" sz="54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SatDuino</a:t>
            </a:r>
            <a:endParaRPr sz="5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41c2b99bd8_0_1"/>
          <p:cNvSpPr txBox="1">
            <a:spLocks noGrp="1"/>
          </p:cNvSpPr>
          <p:nvPr>
            <p:ph type="body" idx="1"/>
          </p:nvPr>
        </p:nvSpPr>
        <p:spPr>
          <a:xfrm>
            <a:off x="914388" y="4176450"/>
            <a:ext cx="6992100" cy="18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E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 </a:t>
            </a:r>
            <a:r>
              <a:rPr lang="es-ES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repercussions</a:t>
            </a:r>
            <a:r>
              <a:rPr lang="es-E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41c2b99bd8_0_1"/>
          <p:cNvSpPr txBox="1"/>
          <p:nvPr/>
        </p:nvSpPr>
        <p:spPr>
          <a:xfrm>
            <a:off x="914400" y="2108207"/>
            <a:ext cx="6992100" cy="3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g41c2b99bd8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4475" y="238277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41c2b99bd8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7650" y="365125"/>
            <a:ext cx="2489760" cy="17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41c2b99bd8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58600" y="197637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41c2b99bd8_0_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21100" y="15642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41c2b99bd8_0_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10263" y="404957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41c2b99bd8_0_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63363" y="460911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41c2b99bd8_0_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148838" y="4176450"/>
            <a:ext cx="1952625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s-E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System overview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 l="7887" t="7577" b="19737"/>
          <a:stretch/>
        </p:blipFill>
        <p:spPr>
          <a:xfrm>
            <a:off x="2848019" y="1809481"/>
            <a:ext cx="6495962" cy="388411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/>
          <p:nvPr/>
        </p:nvSpPr>
        <p:spPr>
          <a:xfrm>
            <a:off x="2848019" y="5812385"/>
            <a:ext cx="60942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PocketQube block diagram.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s-E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On-Board Computer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592568" cy="2437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s-E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first prototype includes an Atmega 328P CPU.</a:t>
            </a:r>
            <a:endParaRPr/>
          </a:p>
          <a:p>
            <a:pPr marL="228600" lvl="0" indent="-228600" algn="l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s-E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following prototypes are based on an Atmega 32U4 chip.</a:t>
            </a:r>
            <a:endParaRPr/>
          </a:p>
          <a:p>
            <a:pPr marL="228600" lvl="0" indent="-228600" algn="l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s-E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Watchdog: MAX6369.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39700" algn="l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838200" y="3973828"/>
            <a:ext cx="7310671" cy="3659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Future improvements</a:t>
            </a:r>
            <a:endParaRPr/>
          </a:p>
          <a:p>
            <a:pPr marL="228600" marR="0" lvl="0" indent="-22860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s-E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STM32 family CPUs.</a:t>
            </a:r>
            <a:endParaRPr/>
          </a:p>
          <a:p>
            <a:pPr marL="228600" marR="0" lvl="0" indent="-228600" algn="l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s-E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Current control.</a:t>
            </a:r>
            <a:endParaRPr/>
          </a:p>
          <a:p>
            <a:pPr marL="228600" marR="0" lvl="0" indent="-228600" algn="l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s-E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Voltage control.</a:t>
            </a:r>
            <a:endParaRPr/>
          </a:p>
          <a:p>
            <a:pPr marL="228600" marR="0" lvl="0" indent="-228600" algn="l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s-E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Antenna deployment control.</a:t>
            </a:r>
            <a:endParaRPr/>
          </a:p>
          <a:p>
            <a:pPr marL="228600" marR="0" lvl="0" indent="-76200" algn="l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s-E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 subsystem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629144" cy="2089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-15240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s-E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The communication is produced by a LoRa RFM95 platelet at a frequency of 433MHZ.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Antenna: measuring tape, connected by UFL connectors, SMD version. 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838200" y="3915177"/>
            <a:ext cx="7310671" cy="262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Future </a:t>
            </a:r>
            <a:r>
              <a:rPr lang="es-ES" sz="32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improvements</a:t>
            </a:r>
            <a:endParaRPr dirty="0"/>
          </a:p>
          <a:p>
            <a:pPr marL="228600" marR="0" lvl="0" indent="-22860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s-ES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SC1262 chip </a:t>
            </a:r>
            <a:r>
              <a:rPr lang="es-ES" sz="24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s-ES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4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replace</a:t>
            </a:r>
            <a:r>
              <a:rPr lang="es-ES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RFM95.</a:t>
            </a:r>
            <a:endParaRPr sz="24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s-ES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TCXO cristal </a:t>
            </a:r>
            <a:r>
              <a:rPr lang="es-E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oscillator.</a:t>
            </a:r>
            <a:endParaRPr dirty="0"/>
          </a:p>
          <a:p>
            <a:pPr marL="228600" marR="0" lvl="0" indent="-76200" algn="l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s-E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 subsystem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245096" cy="274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s-ES" sz="24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One-cell</a:t>
            </a:r>
            <a:r>
              <a:rPr lang="es-E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4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lithium</a:t>
            </a:r>
            <a:r>
              <a:rPr lang="es-E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4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battery</a:t>
            </a:r>
            <a:r>
              <a:rPr lang="es-E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(180 mAh).</a:t>
            </a:r>
            <a:endParaRPr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s-E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Solar </a:t>
            </a:r>
            <a:r>
              <a:rPr lang="es-ES" sz="24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battery</a:t>
            </a:r>
            <a:r>
              <a:rPr lang="es-E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load control (</a:t>
            </a:r>
            <a:r>
              <a:rPr lang="es-ES" sz="24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using</a:t>
            </a:r>
            <a:r>
              <a:rPr lang="es-E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TP4056 </a:t>
            </a:r>
            <a:r>
              <a:rPr lang="es-ES" sz="24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microcontroller</a:t>
            </a:r>
            <a:r>
              <a:rPr lang="es-E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s-E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AMS1117 3,3V MPPT.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s-ES" sz="24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Protection</a:t>
            </a:r>
            <a:r>
              <a:rPr lang="es-E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4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diode</a:t>
            </a:r>
            <a:r>
              <a:rPr lang="es-E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838200" y="4231512"/>
            <a:ext cx="7310671" cy="2549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Future improvements</a:t>
            </a:r>
            <a:endParaRPr/>
          </a:p>
          <a:p>
            <a:pPr marL="228600" marR="0" lvl="0" indent="-22860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s-E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Replacement of the board prototype for a SPV1040 HESBC.</a:t>
            </a:r>
            <a:endParaRPr sz="2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6200" algn="l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s-E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Payload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537704" cy="279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I2C communication protocol.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Built-in sensors: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s-ES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Bosch BME680 (humidity, temperature, barometric pressure, pollution and altitude) 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s-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TDK InvenSense MPU9250 (9 axes gyroscope, accelerometer and magnetometer).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951716" y="4520484"/>
            <a:ext cx="7310671" cy="262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Future improvements</a:t>
            </a:r>
            <a:endParaRPr/>
          </a:p>
          <a:p>
            <a:pPr marL="228600" marR="0" lvl="0" indent="-22860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s-E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IoT communications system.</a:t>
            </a:r>
            <a:endParaRPr sz="2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s-E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Camera addition.</a:t>
            </a:r>
            <a:endParaRPr/>
          </a:p>
          <a:p>
            <a:pPr marL="228600" marR="0" lvl="0" indent="-76200" algn="l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Office PowerPoint</Application>
  <PresentationFormat>Panorámica</PresentationFormat>
  <Paragraphs>95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Development status of SatDuino</vt:lpstr>
      <vt:lpstr>Contents</vt:lpstr>
      <vt:lpstr>SatDuino</vt:lpstr>
      <vt:lpstr>SatDuino</vt:lpstr>
      <vt:lpstr>System overview</vt:lpstr>
      <vt:lpstr>On-Board Computer</vt:lpstr>
      <vt:lpstr>Communication subsystem</vt:lpstr>
      <vt:lpstr>Power subsystem</vt:lpstr>
      <vt:lpstr>Payload</vt:lpstr>
      <vt:lpstr>Ground station</vt:lpstr>
      <vt:lpstr>Software</vt:lpstr>
      <vt:lpstr>Dashboard</vt:lpstr>
      <vt:lpstr>Further works</vt:lpstr>
      <vt:lpstr>THANK 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status of SatDuino</dc:title>
  <dc:creator>Equipo</dc:creator>
  <cp:lastModifiedBy>user</cp:lastModifiedBy>
  <cp:revision>2</cp:revision>
  <dcterms:created xsi:type="dcterms:W3CDTF">2019-08-26T22:43:27Z</dcterms:created>
  <dcterms:modified xsi:type="dcterms:W3CDTF">2019-09-05T08:49:07Z</dcterms:modified>
</cp:coreProperties>
</file>