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notesSlides/notesSlide15.xml" ContentType="application/vnd.openxmlformats-officedocument.presentationml.notesSlide+xml"/>
  <Override PartName="/ppt/notesSlides/_rels/notesSlide15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1.png" ContentType="image/png"/>
  <Override PartName="/ppt/media/image8.png" ContentType="image/png"/>
  <Override PartName="/ppt/media/image25.png" ContentType="image/png"/>
  <Override PartName="/ppt/media/hdphoto1.wdp" ContentType="image/vnd.ms-photo"/>
  <Override PartName="/ppt/media/image38.png" ContentType="image/png"/>
  <Override PartName="/ppt/media/image2.jpeg" ContentType="image/jpeg"/>
  <Override PartName="/ppt/media/image5.png" ContentType="image/png"/>
  <Override PartName="/ppt/media/image3.jpeg" ContentType="image/jpeg"/>
  <Override PartName="/ppt/media/image4.jpeg" ContentType="image/jpeg"/>
  <Override PartName="/ppt/media/image6.png" ContentType="image/png"/>
  <Override PartName="/ppt/media/image7.png" ContentType="image/png"/>
  <Override PartName="/ppt/media/image51.jpeg" ContentType="image/jpeg"/>
  <Override PartName="/ppt/media/image9.png" ContentType="image/png"/>
  <Override PartName="/ppt/media/image10.jpeg" ContentType="image/jpeg"/>
  <Override PartName="/ppt/media/image26.png" ContentType="image/png"/>
  <Override PartName="/ppt/media/hdphoto2.wdp" ContentType="image/vnd.ms-photo"/>
  <Override PartName="/ppt/media/image11.png" ContentType="image/png"/>
  <Override PartName="/ppt/media/image12.png" ContentType="image/png"/>
  <Override PartName="/ppt/media/image19.png" ContentType="image/png"/>
  <Override PartName="/ppt/media/image13.jpeg" ContentType="image/jpeg"/>
  <Override PartName="/ppt/media/image14.png" ContentType="image/png"/>
  <Override PartName="/ppt/media/image39.png" ContentType="image/png"/>
  <Override PartName="/ppt/media/image15.jpeg" ContentType="image/jpeg"/>
  <Override PartName="/ppt/media/image16.png" ContentType="image/png"/>
  <Override PartName="/ppt/media/image24.jpeg" ContentType="image/jpeg"/>
  <Override PartName="/ppt/media/image17.png" ContentType="image/png"/>
  <Override PartName="/ppt/media/image18.png" ContentType="image/png"/>
  <Override PartName="/ppt/media/image20.png" ContentType="image/png"/>
  <Override PartName="/ppt/media/image21.jpeg" ContentType="image/jpeg"/>
  <Override PartName="/ppt/media/image22.png" ContentType="image/png"/>
  <Override PartName="/ppt/media/image23.png" ContentType="image/png"/>
  <Override PartName="/ppt/media/image27.png" ContentType="image/png"/>
  <Override PartName="/ppt/media/image50.wmf" ContentType="image/x-wmf"/>
  <Override PartName="/ppt/media/image28.png" ContentType="image/png"/>
  <Override PartName="/ppt/media/image29.png" ContentType="image/png"/>
  <Override PartName="/ppt/media/image30.png" ContentType="image/png"/>
  <Override PartName="/ppt/media/image31.jpeg" ContentType="image/jpeg"/>
  <Override PartName="/ppt/media/image32.png" ContentType="image/png"/>
  <Override PartName="/ppt/media/image48.jpeg" ContentType="image/jpeg"/>
  <Override PartName="/ppt/media/image33.png" ContentType="image/png"/>
  <Override PartName="/ppt/media/image34.png" ContentType="image/png"/>
  <Override PartName="/ppt/media/image35.jpeg" ContentType="image/jpeg"/>
  <Override PartName="/ppt/media/image36.png" ContentType="image/png"/>
  <Override PartName="/ppt/media/image37.png" ContentType="image/png"/>
  <Override PartName="/ppt/media/image42.jpeg" ContentType="image/jpeg"/>
  <Override PartName="/ppt/media/image40.png" ContentType="image/png"/>
  <Override PartName="/ppt/media/image41.png" ContentType="image/png"/>
  <Override PartName="/ppt/media/image49.jpeg" ContentType="image/jpeg"/>
  <Override PartName="/ppt/media/image43.png" ContentType="image/png"/>
  <Override PartName="/ppt/media/image44.jpeg" ContentType="image/jpeg"/>
  <Override PartName="/ppt/media/image45.png" ContentType="image/png"/>
  <Override PartName="/ppt/media/image46.png" ContentType="image/png"/>
  <Override PartName="/ppt/media/image47.png" ContentType="image/png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GB" sz="4400" spc="-1" strike="noStrike">
                <a:latin typeface="Arial"/>
              </a:rPr>
              <a:t>Click to move the slide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GB" sz="2000" spc="-1" strike="noStrike">
                <a:latin typeface="Arial"/>
              </a:rPr>
              <a:t>Click to edit the notes format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en-GB" sz="1400" spc="-1" strike="noStrike">
                <a:latin typeface="Times New Roman"/>
              </a:rPr>
              <a:t> 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GB" sz="1400" spc="-1" strike="noStrike">
                <a:latin typeface="Times New Roman"/>
              </a:rPr>
              <a:t> 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253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GB" sz="1400" spc="-1" strike="noStrike">
                <a:latin typeface="Times New Roman"/>
              </a:rPr>
              <a:t> 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254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1F6E896C-CD76-4D19-9284-2C619F2F7663}" type="slidenum">
              <a:rPr b="0" lang="en-GB" sz="1400" spc="-1" strike="noStrike">
                <a:latin typeface="Times New Roman"/>
              </a:rPr>
              <a:t>1</a:t>
            </a:fld>
            <a:endParaRPr b="0" lang="en-GB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latin typeface="Arial"/>
            </a:endParaRPr>
          </a:p>
        </p:txBody>
      </p:sp>
      <p:sp>
        <p:nvSpPr>
          <p:cNvPr id="479" name="CustomShape 2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B429A23A-ECC4-4E14-BCCE-19D069491CB8}" type="slidenum">
              <a:rPr b="0" lang="en-GB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4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4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9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9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9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4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4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4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4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slideLayout" Target="../slideLayouts/slideLayout1.xml"/><Relationship Id="rId9" Type="http://schemas.openxmlformats.org/officeDocument/2006/relationships/slideLayout" Target="../slideLayouts/slideLayout2.xml"/><Relationship Id="rId10" Type="http://schemas.openxmlformats.org/officeDocument/2006/relationships/slideLayout" Target="../slideLayouts/slideLayout3.xml"/><Relationship Id="rId11" Type="http://schemas.openxmlformats.org/officeDocument/2006/relationships/slideLayout" Target="../slideLayouts/slideLayout4.xml"/><Relationship Id="rId12" Type="http://schemas.openxmlformats.org/officeDocument/2006/relationships/slideLayout" Target="../slideLayouts/slideLayout5.xml"/><Relationship Id="rId13" Type="http://schemas.openxmlformats.org/officeDocument/2006/relationships/slideLayout" Target="../slideLayouts/slideLayout6.xml"/><Relationship Id="rId14" Type="http://schemas.openxmlformats.org/officeDocument/2006/relationships/slideLayout" Target="../slideLayouts/slideLayout7.xml"/><Relationship Id="rId15" Type="http://schemas.openxmlformats.org/officeDocument/2006/relationships/slideLayout" Target="../slideLayouts/slideLayout8.xml"/><Relationship Id="rId16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0.xml"/><Relationship Id="rId18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Relationship Id="rId4" Type="http://schemas.microsoft.com/office/2007/relationships/hdphoto" Target="../media/hdphoto2.wdp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7" descr=""/>
          <p:cNvPicPr/>
          <p:nvPr/>
        </p:nvPicPr>
        <p:blipFill>
          <a:blip r:embed="rId2"/>
          <a:srcRect l="0" t="0" r="13618" b="17497"/>
          <a:stretch/>
        </p:blipFill>
        <p:spPr>
          <a:xfrm>
            <a:off x="3276000" y="1196640"/>
            <a:ext cx="5866200" cy="5655960"/>
          </a:xfrm>
          <a:prstGeom prst="rect">
            <a:avLst/>
          </a:prstGeom>
          <a:ln>
            <a:noFill/>
          </a:ln>
        </p:spPr>
      </p:pic>
      <p:sp>
        <p:nvSpPr>
          <p:cNvPr id="1" name="CustomShape 1"/>
          <p:cNvSpPr/>
          <p:nvPr/>
        </p:nvSpPr>
        <p:spPr>
          <a:xfrm>
            <a:off x="3240" y="-3240"/>
            <a:ext cx="9142200" cy="6856200"/>
          </a:xfrm>
          <a:prstGeom prst="rect">
            <a:avLst/>
          </a:prstGeom>
          <a:solidFill>
            <a:schemeClr val="bg1">
              <a:lumMod val="9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CustomShape 2"/>
          <p:cNvSpPr/>
          <p:nvPr/>
        </p:nvSpPr>
        <p:spPr>
          <a:xfrm>
            <a:off x="0" y="6309360"/>
            <a:ext cx="9142200" cy="546840"/>
          </a:xfrm>
          <a:prstGeom prst="rect">
            <a:avLst/>
          </a:prstGeom>
          <a:solidFill>
            <a:srgbClr val="bf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3"/>
          <p:cNvSpPr/>
          <p:nvPr/>
        </p:nvSpPr>
        <p:spPr>
          <a:xfrm>
            <a:off x="7106400" y="6043680"/>
            <a:ext cx="2035800" cy="812520"/>
          </a:xfrm>
          <a:prstGeom prst="trapezoid">
            <a:avLst>
              <a:gd name="adj" fmla="val 25000"/>
            </a:avLst>
          </a:prstGeom>
          <a:solidFill>
            <a:srgbClr val="9f1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CustomShape 4"/>
          <p:cNvSpPr/>
          <p:nvPr/>
        </p:nvSpPr>
        <p:spPr>
          <a:xfrm>
            <a:off x="0" y="0"/>
            <a:ext cx="9145440" cy="97884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CustomShape 5"/>
          <p:cNvSpPr/>
          <p:nvPr/>
        </p:nvSpPr>
        <p:spPr>
          <a:xfrm>
            <a:off x="7812360" y="6043680"/>
            <a:ext cx="1329840" cy="809280"/>
          </a:xfrm>
          <a:prstGeom prst="rect">
            <a:avLst/>
          </a:prstGeom>
          <a:solidFill>
            <a:srgbClr val="9f1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" name="Line 6"/>
          <p:cNvSpPr/>
          <p:nvPr/>
        </p:nvSpPr>
        <p:spPr>
          <a:xfrm>
            <a:off x="0" y="980640"/>
            <a:ext cx="9144000" cy="360"/>
          </a:xfrm>
          <a:prstGeom prst="line">
            <a:avLst/>
          </a:prstGeom>
          <a:ln w="2844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" name="CustomShape 7"/>
          <p:cNvSpPr/>
          <p:nvPr/>
        </p:nvSpPr>
        <p:spPr>
          <a:xfrm rot="16200000">
            <a:off x="8820000" y="874440"/>
            <a:ext cx="430200" cy="214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" name="CustomShape 8"/>
          <p:cNvSpPr/>
          <p:nvPr/>
        </p:nvSpPr>
        <p:spPr>
          <a:xfrm rot="5400000">
            <a:off x="-106200" y="872640"/>
            <a:ext cx="430200" cy="214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Picture 16" descr=""/>
          <p:cNvPicPr/>
          <p:nvPr/>
        </p:nvPicPr>
        <p:blipFill>
          <a:blip r:embed="rId3"/>
          <a:srcRect l="1524" t="27453" r="0" b="62676"/>
          <a:stretch/>
        </p:blipFill>
        <p:spPr>
          <a:xfrm>
            <a:off x="0" y="-14040"/>
            <a:ext cx="9142200" cy="998640"/>
          </a:xfrm>
          <a:prstGeom prst="rect">
            <a:avLst/>
          </a:prstGeom>
          <a:ln>
            <a:noFill/>
          </a:ln>
        </p:spPr>
      </p:pic>
      <p:pic>
        <p:nvPicPr>
          <p:cNvPr id="10" name="Picture 11" descr=""/>
          <p:cNvPicPr/>
          <p:nvPr/>
        </p:nvPicPr>
        <p:blipFill>
          <a:blip r:embed="rId4"/>
          <a:srcRect l="1524" t="27453" r="0" b="62676"/>
          <a:stretch/>
        </p:blipFill>
        <p:spPr>
          <a:xfrm>
            <a:off x="0" y="5857560"/>
            <a:ext cx="9142200" cy="998640"/>
          </a:xfrm>
          <a:prstGeom prst="rect">
            <a:avLst/>
          </a:prstGeom>
          <a:ln>
            <a:noFill/>
          </a:ln>
        </p:spPr>
      </p:pic>
      <p:pic>
        <p:nvPicPr>
          <p:cNvPr id="11" name="Picture 12" descr="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7151" t="0" r="10925" b="0"/>
          <a:stretch/>
        </p:blipFill>
        <p:spPr>
          <a:xfrm>
            <a:off x="0" y="241200"/>
            <a:ext cx="6874560" cy="6374160"/>
          </a:xfrm>
          <a:prstGeom prst="rect">
            <a:avLst/>
          </a:prstGeom>
          <a:ln>
            <a:noFill/>
          </a:ln>
        </p:spPr>
      </p:pic>
      <p:sp>
        <p:nvSpPr>
          <p:cNvPr id="12" name="CustomShape 9"/>
          <p:cNvSpPr/>
          <p:nvPr/>
        </p:nvSpPr>
        <p:spPr>
          <a:xfrm>
            <a:off x="6876360" y="241200"/>
            <a:ext cx="2265840" cy="6374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CustomShape 10"/>
          <p:cNvSpPr/>
          <p:nvPr/>
        </p:nvSpPr>
        <p:spPr>
          <a:xfrm rot="16200000">
            <a:off x="2994120" y="2737080"/>
            <a:ext cx="6374160" cy="138564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4" name="Picture 15" descr=""/>
          <p:cNvPicPr/>
          <p:nvPr/>
        </p:nvPicPr>
        <p:blipFill>
          <a:blip r:embed="rId7"/>
          <a:stretch/>
        </p:blipFill>
        <p:spPr>
          <a:xfrm>
            <a:off x="6274440" y="2488680"/>
            <a:ext cx="2256480" cy="1802880"/>
          </a:xfrm>
          <a:prstGeom prst="rect">
            <a:avLst/>
          </a:prstGeom>
          <a:ln>
            <a:noFill/>
          </a:ln>
        </p:spPr>
      </p:pic>
      <p:sp>
        <p:nvSpPr>
          <p:cNvPr id="15" name="PlaceHolder 1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6" name="PlaceHolder 1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0" r:id="rId19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7" descr=""/>
          <p:cNvPicPr/>
          <p:nvPr/>
        </p:nvPicPr>
        <p:blipFill>
          <a:blip r:embed="rId2"/>
          <a:srcRect l="0" t="0" r="13618" b="17497"/>
          <a:stretch/>
        </p:blipFill>
        <p:spPr>
          <a:xfrm>
            <a:off x="3276000" y="1196640"/>
            <a:ext cx="5866200" cy="565596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3240" y="-3240"/>
            <a:ext cx="9142200" cy="6856200"/>
          </a:xfrm>
          <a:prstGeom prst="rect">
            <a:avLst/>
          </a:prstGeom>
          <a:solidFill>
            <a:schemeClr val="bg1">
              <a:lumMod val="9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" name="CustomShape 2"/>
          <p:cNvSpPr/>
          <p:nvPr/>
        </p:nvSpPr>
        <p:spPr>
          <a:xfrm>
            <a:off x="0" y="6309360"/>
            <a:ext cx="9142200" cy="546840"/>
          </a:xfrm>
          <a:prstGeom prst="rect">
            <a:avLst/>
          </a:prstGeom>
          <a:solidFill>
            <a:srgbClr val="bf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" name="CustomShape 3"/>
          <p:cNvSpPr/>
          <p:nvPr/>
        </p:nvSpPr>
        <p:spPr>
          <a:xfrm>
            <a:off x="7106400" y="6043680"/>
            <a:ext cx="2035800" cy="812520"/>
          </a:xfrm>
          <a:prstGeom prst="trapezoid">
            <a:avLst>
              <a:gd name="adj" fmla="val 25000"/>
            </a:avLst>
          </a:prstGeom>
          <a:solidFill>
            <a:srgbClr val="9f1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" name="CustomShape 4"/>
          <p:cNvSpPr/>
          <p:nvPr/>
        </p:nvSpPr>
        <p:spPr>
          <a:xfrm>
            <a:off x="0" y="0"/>
            <a:ext cx="9145440" cy="97884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" name="CustomShape 5"/>
          <p:cNvSpPr/>
          <p:nvPr/>
        </p:nvSpPr>
        <p:spPr>
          <a:xfrm>
            <a:off x="7812360" y="6043680"/>
            <a:ext cx="1329840" cy="809280"/>
          </a:xfrm>
          <a:prstGeom prst="rect">
            <a:avLst/>
          </a:prstGeom>
          <a:solidFill>
            <a:srgbClr val="9f1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" name="Line 6"/>
          <p:cNvSpPr/>
          <p:nvPr/>
        </p:nvSpPr>
        <p:spPr>
          <a:xfrm>
            <a:off x="0" y="980640"/>
            <a:ext cx="9144000" cy="360"/>
          </a:xfrm>
          <a:prstGeom prst="line">
            <a:avLst/>
          </a:prstGeom>
          <a:ln w="2844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" name="CustomShape 7"/>
          <p:cNvSpPr/>
          <p:nvPr/>
        </p:nvSpPr>
        <p:spPr>
          <a:xfrm rot="16200000">
            <a:off x="8820000" y="874440"/>
            <a:ext cx="430200" cy="214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" name="CustomShape 8"/>
          <p:cNvSpPr/>
          <p:nvPr/>
        </p:nvSpPr>
        <p:spPr>
          <a:xfrm rot="5400000">
            <a:off x="-106200" y="872640"/>
            <a:ext cx="430200" cy="214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" name="PlaceHolder 9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63" name="PlaceHolder 1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7" descr=""/>
          <p:cNvPicPr/>
          <p:nvPr/>
        </p:nvPicPr>
        <p:blipFill>
          <a:blip r:embed="rId2"/>
          <a:srcRect l="0" t="0" r="13618" b="17497"/>
          <a:stretch/>
        </p:blipFill>
        <p:spPr>
          <a:xfrm>
            <a:off x="3276000" y="1196640"/>
            <a:ext cx="5866200" cy="5655960"/>
          </a:xfrm>
          <a:prstGeom prst="rect">
            <a:avLst/>
          </a:prstGeom>
          <a:ln>
            <a:noFill/>
          </a:ln>
        </p:spPr>
      </p:pic>
      <p:sp>
        <p:nvSpPr>
          <p:cNvPr id="101" name="CustomShape 1"/>
          <p:cNvSpPr/>
          <p:nvPr/>
        </p:nvSpPr>
        <p:spPr>
          <a:xfrm>
            <a:off x="3240" y="-3240"/>
            <a:ext cx="9142200" cy="6856200"/>
          </a:xfrm>
          <a:prstGeom prst="rect">
            <a:avLst/>
          </a:prstGeom>
          <a:solidFill>
            <a:schemeClr val="bg1">
              <a:lumMod val="9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" name="CustomShape 2"/>
          <p:cNvSpPr/>
          <p:nvPr/>
        </p:nvSpPr>
        <p:spPr>
          <a:xfrm>
            <a:off x="0" y="6309360"/>
            <a:ext cx="9142200" cy="546840"/>
          </a:xfrm>
          <a:prstGeom prst="rect">
            <a:avLst/>
          </a:prstGeom>
          <a:solidFill>
            <a:srgbClr val="bf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" name="CustomShape 3"/>
          <p:cNvSpPr/>
          <p:nvPr/>
        </p:nvSpPr>
        <p:spPr>
          <a:xfrm>
            <a:off x="7106400" y="6043680"/>
            <a:ext cx="2035800" cy="812520"/>
          </a:xfrm>
          <a:prstGeom prst="trapezoid">
            <a:avLst>
              <a:gd name="adj" fmla="val 25000"/>
            </a:avLst>
          </a:prstGeom>
          <a:solidFill>
            <a:srgbClr val="9f1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" name="CustomShape 4"/>
          <p:cNvSpPr/>
          <p:nvPr/>
        </p:nvSpPr>
        <p:spPr>
          <a:xfrm>
            <a:off x="0" y="0"/>
            <a:ext cx="9145440" cy="97884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" name="CustomShape 5"/>
          <p:cNvSpPr/>
          <p:nvPr/>
        </p:nvSpPr>
        <p:spPr>
          <a:xfrm>
            <a:off x="7812360" y="6043680"/>
            <a:ext cx="1329840" cy="809280"/>
          </a:xfrm>
          <a:prstGeom prst="rect">
            <a:avLst/>
          </a:prstGeom>
          <a:solidFill>
            <a:srgbClr val="9f1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" name="Line 6"/>
          <p:cNvSpPr/>
          <p:nvPr/>
        </p:nvSpPr>
        <p:spPr>
          <a:xfrm>
            <a:off x="0" y="980640"/>
            <a:ext cx="9144000" cy="360"/>
          </a:xfrm>
          <a:prstGeom prst="line">
            <a:avLst/>
          </a:prstGeom>
          <a:ln w="2844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7" name="CustomShape 7"/>
          <p:cNvSpPr/>
          <p:nvPr/>
        </p:nvSpPr>
        <p:spPr>
          <a:xfrm rot="16200000">
            <a:off x="8820000" y="874440"/>
            <a:ext cx="430200" cy="214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" name="CustomShape 8"/>
          <p:cNvSpPr/>
          <p:nvPr/>
        </p:nvSpPr>
        <p:spPr>
          <a:xfrm rot="5400000">
            <a:off x="-106200" y="872640"/>
            <a:ext cx="430200" cy="214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" name="PlaceHolder 9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10" name="PlaceHolder 1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7" descr=""/>
          <p:cNvPicPr/>
          <p:nvPr/>
        </p:nvPicPr>
        <p:blipFill>
          <a:blip r:embed="rId2"/>
          <a:srcRect l="0" t="0" r="13618" b="17497"/>
          <a:stretch/>
        </p:blipFill>
        <p:spPr>
          <a:xfrm>
            <a:off x="3276000" y="1196640"/>
            <a:ext cx="5867280" cy="5657040"/>
          </a:xfrm>
          <a:prstGeom prst="rect">
            <a:avLst/>
          </a:prstGeom>
          <a:ln>
            <a:noFill/>
          </a:ln>
        </p:spPr>
      </p:pic>
      <p:sp>
        <p:nvSpPr>
          <p:cNvPr id="148" name="CustomShape 1"/>
          <p:cNvSpPr/>
          <p:nvPr/>
        </p:nvSpPr>
        <p:spPr>
          <a:xfrm>
            <a:off x="3240" y="-3240"/>
            <a:ext cx="9143280" cy="6857280"/>
          </a:xfrm>
          <a:prstGeom prst="rect">
            <a:avLst/>
          </a:prstGeom>
          <a:solidFill>
            <a:schemeClr val="bg1">
              <a:lumMod val="9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9" name="CustomShape 2"/>
          <p:cNvSpPr/>
          <p:nvPr/>
        </p:nvSpPr>
        <p:spPr>
          <a:xfrm>
            <a:off x="0" y="6309360"/>
            <a:ext cx="9143280" cy="547920"/>
          </a:xfrm>
          <a:prstGeom prst="rect">
            <a:avLst/>
          </a:prstGeom>
          <a:solidFill>
            <a:srgbClr val="bf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0" name="CustomShape 3"/>
          <p:cNvSpPr/>
          <p:nvPr/>
        </p:nvSpPr>
        <p:spPr>
          <a:xfrm>
            <a:off x="7106400" y="6043680"/>
            <a:ext cx="2036880" cy="813600"/>
          </a:xfrm>
          <a:prstGeom prst="trapezoid">
            <a:avLst>
              <a:gd name="adj" fmla="val 25000"/>
            </a:avLst>
          </a:prstGeom>
          <a:solidFill>
            <a:srgbClr val="9f1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1" name="CustomShape 4"/>
          <p:cNvSpPr/>
          <p:nvPr/>
        </p:nvSpPr>
        <p:spPr>
          <a:xfrm>
            <a:off x="0" y="0"/>
            <a:ext cx="9146520" cy="97992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2" name="CustomShape 5"/>
          <p:cNvSpPr/>
          <p:nvPr/>
        </p:nvSpPr>
        <p:spPr>
          <a:xfrm>
            <a:off x="7812360" y="6043680"/>
            <a:ext cx="1330920" cy="810360"/>
          </a:xfrm>
          <a:prstGeom prst="rect">
            <a:avLst/>
          </a:prstGeom>
          <a:solidFill>
            <a:srgbClr val="9f1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3" name="Line 6"/>
          <p:cNvSpPr/>
          <p:nvPr/>
        </p:nvSpPr>
        <p:spPr>
          <a:xfrm>
            <a:off x="0" y="980640"/>
            <a:ext cx="9144000" cy="360"/>
          </a:xfrm>
          <a:prstGeom prst="line">
            <a:avLst/>
          </a:prstGeom>
          <a:ln w="2844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4" name="CustomShape 7"/>
          <p:cNvSpPr/>
          <p:nvPr/>
        </p:nvSpPr>
        <p:spPr>
          <a:xfrm rot="16200000">
            <a:off x="8820000" y="873360"/>
            <a:ext cx="431280" cy="21528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5" name="CustomShape 8"/>
          <p:cNvSpPr/>
          <p:nvPr/>
        </p:nvSpPr>
        <p:spPr>
          <a:xfrm rot="5400000">
            <a:off x="-107280" y="872640"/>
            <a:ext cx="431280" cy="21528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PlaceHolder 9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57" name="PlaceHolder 1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7" descr=""/>
          <p:cNvPicPr/>
          <p:nvPr/>
        </p:nvPicPr>
        <p:blipFill>
          <a:blip r:embed="rId2"/>
          <a:srcRect l="0" t="0" r="13618" b="17497"/>
          <a:stretch/>
        </p:blipFill>
        <p:spPr>
          <a:xfrm>
            <a:off x="3276000" y="1196640"/>
            <a:ext cx="5866200" cy="5655960"/>
          </a:xfrm>
          <a:prstGeom prst="rect">
            <a:avLst/>
          </a:prstGeom>
          <a:ln>
            <a:noFill/>
          </a:ln>
        </p:spPr>
      </p:pic>
      <p:sp>
        <p:nvSpPr>
          <p:cNvPr id="195" name="CustomShape 1"/>
          <p:cNvSpPr/>
          <p:nvPr/>
        </p:nvSpPr>
        <p:spPr>
          <a:xfrm>
            <a:off x="3240" y="-3240"/>
            <a:ext cx="9142200" cy="6856200"/>
          </a:xfrm>
          <a:prstGeom prst="rect">
            <a:avLst/>
          </a:prstGeom>
          <a:solidFill>
            <a:schemeClr val="bg1">
              <a:lumMod val="9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6" name="CustomShape 2"/>
          <p:cNvSpPr/>
          <p:nvPr/>
        </p:nvSpPr>
        <p:spPr>
          <a:xfrm>
            <a:off x="0" y="6309360"/>
            <a:ext cx="9142200" cy="546840"/>
          </a:xfrm>
          <a:prstGeom prst="rect">
            <a:avLst/>
          </a:prstGeom>
          <a:solidFill>
            <a:srgbClr val="bf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7" name="CustomShape 3"/>
          <p:cNvSpPr/>
          <p:nvPr/>
        </p:nvSpPr>
        <p:spPr>
          <a:xfrm>
            <a:off x="7106400" y="6043680"/>
            <a:ext cx="2035800" cy="812520"/>
          </a:xfrm>
          <a:prstGeom prst="trapezoid">
            <a:avLst>
              <a:gd name="adj" fmla="val 25000"/>
            </a:avLst>
          </a:prstGeom>
          <a:solidFill>
            <a:srgbClr val="9f1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8" name="CustomShape 4"/>
          <p:cNvSpPr/>
          <p:nvPr/>
        </p:nvSpPr>
        <p:spPr>
          <a:xfrm>
            <a:off x="0" y="0"/>
            <a:ext cx="9145440" cy="97884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9" name="CustomShape 5"/>
          <p:cNvSpPr/>
          <p:nvPr/>
        </p:nvSpPr>
        <p:spPr>
          <a:xfrm>
            <a:off x="7812360" y="6043680"/>
            <a:ext cx="1329840" cy="809280"/>
          </a:xfrm>
          <a:prstGeom prst="rect">
            <a:avLst/>
          </a:prstGeom>
          <a:solidFill>
            <a:srgbClr val="9f1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0" name="Line 6"/>
          <p:cNvSpPr/>
          <p:nvPr/>
        </p:nvSpPr>
        <p:spPr>
          <a:xfrm>
            <a:off x="0" y="980640"/>
            <a:ext cx="9144000" cy="360"/>
          </a:xfrm>
          <a:prstGeom prst="line">
            <a:avLst/>
          </a:prstGeom>
          <a:ln w="2844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1" name="CustomShape 7"/>
          <p:cNvSpPr/>
          <p:nvPr/>
        </p:nvSpPr>
        <p:spPr>
          <a:xfrm rot="16200000">
            <a:off x="8820000" y="874440"/>
            <a:ext cx="430200" cy="214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2" name="CustomShape 8"/>
          <p:cNvSpPr/>
          <p:nvPr/>
        </p:nvSpPr>
        <p:spPr>
          <a:xfrm rot="5400000">
            <a:off x="-106200" y="872640"/>
            <a:ext cx="430200" cy="214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3" name="Picture 28" descr="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9934" t="0" r="3103" b="441"/>
          <a:stretch/>
        </p:blipFill>
        <p:spPr>
          <a:xfrm>
            <a:off x="0" y="-120960"/>
            <a:ext cx="9142200" cy="6977160"/>
          </a:xfrm>
          <a:prstGeom prst="rect">
            <a:avLst/>
          </a:prstGeom>
          <a:ln>
            <a:noFill/>
          </a:ln>
        </p:spPr>
      </p:pic>
      <p:sp>
        <p:nvSpPr>
          <p:cNvPr id="204" name="CustomShape 9"/>
          <p:cNvSpPr/>
          <p:nvPr/>
        </p:nvSpPr>
        <p:spPr>
          <a:xfrm>
            <a:off x="0" y="-120960"/>
            <a:ext cx="9142200" cy="6977160"/>
          </a:xfrm>
          <a:prstGeom prst="rect">
            <a:avLst/>
          </a:prstGeom>
          <a:gradFill rotWithShape="0">
            <a:gsLst>
              <a:gs pos="0">
                <a:schemeClr val="bg1">
                  <a:lumMod val="100000"/>
                </a:schemeClr>
              </a:gs>
              <a:gs pos="100000">
                <a:schemeClr val="bg1">
                  <a:lumMod val="100000"/>
                  <a:alpha val="61000"/>
                </a:scheme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5" name="Picture 21" descr=""/>
          <p:cNvPicPr/>
          <p:nvPr/>
        </p:nvPicPr>
        <p:blipFill>
          <a:blip r:embed="rId5"/>
          <a:stretch/>
        </p:blipFill>
        <p:spPr>
          <a:xfrm>
            <a:off x="1411560" y="2275560"/>
            <a:ext cx="2038320" cy="2211480"/>
          </a:xfrm>
          <a:prstGeom prst="rect">
            <a:avLst/>
          </a:prstGeom>
          <a:ln>
            <a:noFill/>
          </a:ln>
        </p:spPr>
      </p:pic>
      <p:sp>
        <p:nvSpPr>
          <p:cNvPr id="206" name="Line 10"/>
          <p:cNvSpPr/>
          <p:nvPr/>
        </p:nvSpPr>
        <p:spPr>
          <a:xfrm flipV="1">
            <a:off x="2574000" y="1860120"/>
            <a:ext cx="747360" cy="415080"/>
          </a:xfrm>
          <a:prstGeom prst="line">
            <a:avLst/>
          </a:prstGeom>
          <a:ln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" name="Line 11"/>
          <p:cNvSpPr/>
          <p:nvPr/>
        </p:nvSpPr>
        <p:spPr>
          <a:xfrm flipH="1">
            <a:off x="0" y="2931840"/>
            <a:ext cx="1420560" cy="83808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8" name="Line 12"/>
          <p:cNvSpPr/>
          <p:nvPr/>
        </p:nvSpPr>
        <p:spPr>
          <a:xfrm flipH="1">
            <a:off x="1005480" y="3935880"/>
            <a:ext cx="415080" cy="249120"/>
          </a:xfrm>
          <a:prstGeom prst="line">
            <a:avLst/>
          </a:prstGeom>
          <a:ln w="25560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Line 13"/>
          <p:cNvSpPr/>
          <p:nvPr/>
        </p:nvSpPr>
        <p:spPr>
          <a:xfrm flipH="1">
            <a:off x="0" y="4488480"/>
            <a:ext cx="2324880" cy="1409400"/>
          </a:xfrm>
          <a:prstGeom prst="line">
            <a:avLst/>
          </a:prstGeom>
          <a:ln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0" name="Picture 26" descr=""/>
          <p:cNvPicPr/>
          <p:nvPr/>
        </p:nvPicPr>
        <p:blipFill>
          <a:blip r:embed="rId6"/>
          <a:stretch/>
        </p:blipFill>
        <p:spPr>
          <a:xfrm>
            <a:off x="7092360" y="188640"/>
            <a:ext cx="1734120" cy="1385280"/>
          </a:xfrm>
          <a:prstGeom prst="rect">
            <a:avLst/>
          </a:prstGeom>
          <a:ln>
            <a:noFill/>
          </a:ln>
        </p:spPr>
      </p:pic>
      <p:sp>
        <p:nvSpPr>
          <p:cNvPr id="211" name="PlaceHolder 1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212" name="PlaceHolder 1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jpeg"/><Relationship Id="rId4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jpe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hyperlink" Target="http://www.amsatuk.me.uk/iaru/spreadsheet.htm" TargetMode="External"/><Relationship Id="rId2" Type="http://schemas.openxmlformats.org/officeDocument/2006/relationships/hyperlink" Target="https://www.kuhne-electronic.de/" TargetMode="External"/><Relationship Id="rId3" Type="http://schemas.openxmlformats.org/officeDocument/2006/relationships/hyperlink" Target="http://www.icomuk.co.uk/IC-910H/Amateur_Radio_Ham_Base_Stations" TargetMode="External"/><Relationship Id="rId4" Type="http://schemas.openxmlformats.org/officeDocument/2006/relationships/hyperlink" Target="http://www.icomuk.co.uk/IC-910H/Amateur_Radio_Ham_Base_Stations" TargetMode="External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0.wmf"/><Relationship Id="rId2" Type="http://schemas.openxmlformats.org/officeDocument/2006/relationships/image" Target="../media/image51.jpe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3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jpe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6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hyperlink" Target="http://www.pq60.net/" TargetMode="External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180360" y="3311280"/>
            <a:ext cx="5507640" cy="144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en-GB" sz="6600" spc="-1" strike="noStrike">
                <a:solidFill>
                  <a:srgbClr val="ffffff"/>
                </a:solidFill>
                <a:latin typeface="Calibri"/>
                <a:ea typeface="DejaVu Sans"/>
              </a:rPr>
              <a:t>UNICORN-2 SATELLITE</a:t>
            </a:r>
            <a:endParaRPr b="0" lang="en-GB" sz="6600" spc="-1" strike="noStrike">
              <a:latin typeface="Arial"/>
            </a:endParaRPr>
          </a:p>
        </p:txBody>
      </p:sp>
      <p:sp>
        <p:nvSpPr>
          <p:cNvPr id="256" name="CustomShape 2"/>
          <p:cNvSpPr/>
          <p:nvPr/>
        </p:nvSpPr>
        <p:spPr>
          <a:xfrm>
            <a:off x="58320" y="6057360"/>
            <a:ext cx="6996960" cy="52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en-GB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Dr. C. Constantinides (MM6XOM)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257" name="Picture 6" descr=""/>
          <p:cNvPicPr/>
          <p:nvPr/>
        </p:nvPicPr>
        <p:blipFill>
          <a:blip r:embed="rId1"/>
          <a:srcRect l="20104" t="0" r="12076" b="0"/>
          <a:stretch/>
        </p:blipFill>
        <p:spPr>
          <a:xfrm>
            <a:off x="1368000" y="413280"/>
            <a:ext cx="3239280" cy="3042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457200" y="188640"/>
            <a:ext cx="8227800" cy="7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solidFill>
                  <a:srgbClr val="9f1926"/>
                </a:solidFill>
                <a:latin typeface="Calibri"/>
                <a:ea typeface="DejaVu Sans"/>
              </a:rPr>
              <a:t>Configuration of the satellite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317" name="CustomShape 2"/>
          <p:cNvSpPr/>
          <p:nvPr/>
        </p:nvSpPr>
        <p:spPr>
          <a:xfrm>
            <a:off x="490320" y="726840"/>
            <a:ext cx="8227800" cy="49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CustomShape 3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fld id="{78F6ED3D-4E4F-4FED-B34E-0D583A617E39}" type="datetime1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05/09/2019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319" name="CustomShape 4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13139515-36D5-406A-B0F5-3E11DA2FB3AD}" type="slidenum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en-GB" sz="1200" spc="-1" strike="noStrike">
              <a:latin typeface="Arial"/>
            </a:endParaRPr>
          </a:p>
        </p:txBody>
      </p:sp>
      <p:pic>
        <p:nvPicPr>
          <p:cNvPr id="320" name="Picture 6" descr=""/>
          <p:cNvPicPr/>
          <p:nvPr/>
        </p:nvPicPr>
        <p:blipFill>
          <a:blip r:embed="rId1"/>
          <a:stretch/>
        </p:blipFill>
        <p:spPr>
          <a:xfrm>
            <a:off x="107640" y="726840"/>
            <a:ext cx="9034560" cy="5627520"/>
          </a:xfrm>
          <a:prstGeom prst="rect">
            <a:avLst/>
          </a:prstGeom>
          <a:ln>
            <a:noFill/>
          </a:ln>
        </p:spPr>
      </p:pic>
      <p:sp>
        <p:nvSpPr>
          <p:cNvPr id="321" name="Line 5"/>
          <p:cNvSpPr/>
          <p:nvPr/>
        </p:nvSpPr>
        <p:spPr>
          <a:xfrm flipV="1">
            <a:off x="707040" y="4584240"/>
            <a:ext cx="2917440" cy="110700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Line 6"/>
          <p:cNvSpPr/>
          <p:nvPr/>
        </p:nvSpPr>
        <p:spPr>
          <a:xfrm flipV="1">
            <a:off x="1845720" y="5810040"/>
            <a:ext cx="1778760" cy="3556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3" name="Line 7"/>
          <p:cNvSpPr/>
          <p:nvPr/>
        </p:nvSpPr>
        <p:spPr>
          <a:xfrm flipH="1" flipV="1">
            <a:off x="5688000" y="5137560"/>
            <a:ext cx="2348280" cy="31644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Line 8"/>
          <p:cNvSpPr/>
          <p:nvPr/>
        </p:nvSpPr>
        <p:spPr>
          <a:xfrm flipH="1" flipV="1">
            <a:off x="6969240" y="4289040"/>
            <a:ext cx="1138320" cy="84852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Line 9"/>
          <p:cNvSpPr/>
          <p:nvPr/>
        </p:nvSpPr>
        <p:spPr>
          <a:xfrm flipH="1" flipV="1">
            <a:off x="7610040" y="3577680"/>
            <a:ext cx="924480" cy="76932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Line 10"/>
          <p:cNvSpPr/>
          <p:nvPr/>
        </p:nvSpPr>
        <p:spPr>
          <a:xfrm>
            <a:off x="2059200" y="1816920"/>
            <a:ext cx="996120" cy="76356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CustomShape 11"/>
          <p:cNvSpPr/>
          <p:nvPr/>
        </p:nvSpPr>
        <p:spPr>
          <a:xfrm>
            <a:off x="1490040" y="1342440"/>
            <a:ext cx="1279080" cy="709920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Solar </a:t>
            </a:r>
            <a:br/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Panels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28" name="CustomShape 12"/>
          <p:cNvSpPr/>
          <p:nvPr/>
        </p:nvSpPr>
        <p:spPr>
          <a:xfrm>
            <a:off x="2304000" y="4690080"/>
            <a:ext cx="1279080" cy="709920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Aluminum</a:t>
            </a:r>
            <a:endParaRPr b="0" lang="en-GB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Body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29" name="CustomShape 13"/>
          <p:cNvSpPr/>
          <p:nvPr/>
        </p:nvSpPr>
        <p:spPr>
          <a:xfrm>
            <a:off x="2304000" y="5644440"/>
            <a:ext cx="1279080" cy="709920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Base</a:t>
            </a:r>
            <a:endParaRPr b="0" lang="en-GB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Plate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30" name="CustomShape 14"/>
          <p:cNvSpPr/>
          <p:nvPr/>
        </p:nvSpPr>
        <p:spPr>
          <a:xfrm>
            <a:off x="7396200" y="5019120"/>
            <a:ext cx="1279080" cy="709920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DejaVu Sans"/>
              </a:rPr>
              <a:t>Batteries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331" name="CustomShape 15"/>
          <p:cNvSpPr/>
          <p:nvPr/>
        </p:nvSpPr>
        <p:spPr>
          <a:xfrm>
            <a:off x="7787520" y="3833280"/>
            <a:ext cx="1279080" cy="709920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UHF radio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32" name="Line 16"/>
          <p:cNvSpPr/>
          <p:nvPr/>
        </p:nvSpPr>
        <p:spPr>
          <a:xfrm flipV="1">
            <a:off x="3270600" y="3647880"/>
            <a:ext cx="603000" cy="18504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Line 17"/>
          <p:cNvSpPr/>
          <p:nvPr/>
        </p:nvSpPr>
        <p:spPr>
          <a:xfrm flipH="1">
            <a:off x="4123080" y="1275840"/>
            <a:ext cx="502560" cy="35604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CustomShape 18"/>
          <p:cNvSpPr/>
          <p:nvPr/>
        </p:nvSpPr>
        <p:spPr>
          <a:xfrm>
            <a:off x="3869640" y="1185480"/>
            <a:ext cx="1279080" cy="709920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UHF ANT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35" name="CustomShape 19"/>
          <p:cNvSpPr/>
          <p:nvPr/>
        </p:nvSpPr>
        <p:spPr>
          <a:xfrm>
            <a:off x="2486160" y="3825720"/>
            <a:ext cx="1279080" cy="709920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DejaVu Sans"/>
              </a:rPr>
              <a:t>S-band ANT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336" name="Line 20"/>
          <p:cNvSpPr/>
          <p:nvPr/>
        </p:nvSpPr>
        <p:spPr>
          <a:xfrm flipH="1">
            <a:off x="7716240" y="947160"/>
            <a:ext cx="889200" cy="111960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7" name="Line 21"/>
          <p:cNvSpPr/>
          <p:nvPr/>
        </p:nvSpPr>
        <p:spPr>
          <a:xfrm flipH="1">
            <a:off x="8107560" y="947160"/>
            <a:ext cx="497880" cy="173952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8" name="CustomShape 22"/>
          <p:cNvSpPr/>
          <p:nvPr/>
        </p:nvSpPr>
        <p:spPr>
          <a:xfrm>
            <a:off x="5238720" y="1816920"/>
            <a:ext cx="2119680" cy="762120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Magnetorquers &amp; </a:t>
            </a:r>
            <a:br/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Reaction Wheels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39" name="Line 23"/>
          <p:cNvSpPr/>
          <p:nvPr/>
        </p:nvSpPr>
        <p:spPr>
          <a:xfrm>
            <a:off x="6499800" y="2449440"/>
            <a:ext cx="291600" cy="84276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Line 24"/>
          <p:cNvSpPr/>
          <p:nvPr/>
        </p:nvSpPr>
        <p:spPr>
          <a:xfrm flipH="1">
            <a:off x="6471000" y="2449440"/>
            <a:ext cx="28800" cy="15814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1" name="Line 25"/>
          <p:cNvSpPr/>
          <p:nvPr/>
        </p:nvSpPr>
        <p:spPr>
          <a:xfrm flipH="1">
            <a:off x="5901480" y="2449440"/>
            <a:ext cx="569520" cy="4744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2" name="CustomShape 26"/>
          <p:cNvSpPr/>
          <p:nvPr/>
        </p:nvSpPr>
        <p:spPr>
          <a:xfrm>
            <a:off x="7716240" y="795240"/>
            <a:ext cx="1279080" cy="709920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Sun</a:t>
            </a:r>
            <a:endParaRPr b="0" lang="en-GB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Sensors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343" name="" descr=""/>
          <p:cNvPicPr/>
          <p:nvPr/>
        </p:nvPicPr>
        <p:blipFill>
          <a:blip r:embed="rId2"/>
          <a:stretch/>
        </p:blipFill>
        <p:spPr>
          <a:xfrm>
            <a:off x="120600" y="2340360"/>
            <a:ext cx="2255400" cy="1691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4" dur="indefinite" restart="never" nodeType="tmRoot">
          <p:childTnLst>
            <p:seq>
              <p:cTn id="25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457200" y="1052640"/>
            <a:ext cx="8227800" cy="49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5" name="CustomShape 2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fld id="{2B24D1FF-5D4D-4AC4-A4B6-4630848B9865}" type="datetime1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05/09/2019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346" name="CustomShape 3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06EABB95-D047-4537-9949-0A22C1A0A71A}" type="slidenum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347" name="CustomShape 4"/>
          <p:cNvSpPr/>
          <p:nvPr/>
        </p:nvSpPr>
        <p:spPr>
          <a:xfrm>
            <a:off x="609480" y="340920"/>
            <a:ext cx="8227800" cy="7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solidFill>
                  <a:srgbClr val="9f1926"/>
                </a:solidFill>
                <a:latin typeface="Calibri"/>
                <a:ea typeface="DejaVu Sans"/>
              </a:rPr>
              <a:t>Configuration of the Unicorn-2 satellite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348" name="Picture 2" descr=""/>
          <p:cNvPicPr/>
          <p:nvPr/>
        </p:nvPicPr>
        <p:blipFill>
          <a:blip r:embed="rId1"/>
          <a:srcRect l="10926" t="2702" r="10450" b="0"/>
          <a:stretch/>
        </p:blipFill>
        <p:spPr>
          <a:xfrm>
            <a:off x="1222560" y="1061280"/>
            <a:ext cx="7001640" cy="4870080"/>
          </a:xfrm>
          <a:prstGeom prst="rect">
            <a:avLst/>
          </a:prstGeom>
          <a:ln>
            <a:noFill/>
          </a:ln>
        </p:spPr>
      </p:pic>
      <p:sp>
        <p:nvSpPr>
          <p:cNvPr id="349" name="CustomShape 5"/>
          <p:cNvSpPr/>
          <p:nvPr/>
        </p:nvSpPr>
        <p:spPr>
          <a:xfrm>
            <a:off x="4436280" y="3387240"/>
            <a:ext cx="574200" cy="2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26" dur="indefinite" restart="never" nodeType="tmRoot">
          <p:childTnLst>
            <p:seq>
              <p:cTn id="27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" descr=""/>
          <p:cNvPicPr/>
          <p:nvPr/>
        </p:nvPicPr>
        <p:blipFill>
          <a:blip r:embed="rId1"/>
          <a:stretch/>
        </p:blipFill>
        <p:spPr>
          <a:xfrm>
            <a:off x="4165920" y="1097640"/>
            <a:ext cx="4762080" cy="4647960"/>
          </a:xfrm>
          <a:prstGeom prst="rect">
            <a:avLst/>
          </a:prstGeom>
          <a:ln>
            <a:noFill/>
          </a:ln>
        </p:spPr>
      </p:pic>
      <p:sp>
        <p:nvSpPr>
          <p:cNvPr id="351" name="TextShape 1"/>
          <p:cNvSpPr txBox="1"/>
          <p:nvPr/>
        </p:nvSpPr>
        <p:spPr>
          <a:xfrm>
            <a:off x="179640" y="1872000"/>
            <a:ext cx="4068360" cy="2905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latin typeface="Arial"/>
              </a:rPr>
              <a:t>Pointing accuracy of 5 degrees. </a:t>
            </a:r>
            <a:endParaRPr b="0" lang="en-GB" sz="1800" spc="-1" strike="noStrike">
              <a:latin typeface="Arial"/>
            </a:endParaRPr>
          </a:p>
          <a:p>
            <a:endParaRPr b="0" lang="en-GB" sz="1800" spc="-1" strike="noStrike">
              <a:latin typeface="Arial"/>
            </a:endParaRPr>
          </a:p>
          <a:p>
            <a:r>
              <a:rPr b="0" lang="en-GB" sz="1800" spc="-1" strike="noStrike">
                <a:latin typeface="Arial"/>
              </a:rPr>
              <a:t>Two 2 axis sun sensors </a:t>
            </a:r>
            <a:endParaRPr b="0" lang="en-GB" sz="1800" spc="-1" strike="noStrike">
              <a:latin typeface="Arial"/>
            </a:endParaRPr>
          </a:p>
          <a:p>
            <a:endParaRPr b="0" lang="en-GB" sz="1800" spc="-1" strike="noStrike">
              <a:latin typeface="Arial"/>
            </a:endParaRPr>
          </a:p>
          <a:p>
            <a:r>
              <a:rPr b="0" lang="en-GB" sz="1800" spc="-1" strike="noStrike">
                <a:latin typeface="Arial"/>
              </a:rPr>
              <a:t>4 Light Dependent Resistors, </a:t>
            </a:r>
            <a:endParaRPr b="0" lang="en-GB" sz="1800" spc="-1" strike="noStrike">
              <a:latin typeface="Arial"/>
            </a:endParaRPr>
          </a:p>
          <a:p>
            <a:endParaRPr b="0" lang="en-GB" sz="1800" spc="-1" strike="noStrike">
              <a:latin typeface="Arial"/>
            </a:endParaRPr>
          </a:p>
          <a:p>
            <a:r>
              <a:rPr b="0" lang="en-GB" sz="1800" spc="-1" strike="noStrike">
                <a:latin typeface="Arial"/>
              </a:rPr>
              <a:t>3 brushless motors with reaction wheels</a:t>
            </a:r>
            <a:endParaRPr b="0" lang="en-GB" sz="1800" spc="-1" strike="noStrike">
              <a:latin typeface="Arial"/>
            </a:endParaRPr>
          </a:p>
          <a:p>
            <a:endParaRPr b="0" lang="en-GB" sz="1800" spc="-1" strike="noStrike">
              <a:latin typeface="Arial"/>
            </a:endParaRPr>
          </a:p>
          <a:p>
            <a:r>
              <a:rPr b="0" lang="en-GB" sz="1800" spc="-1" strike="noStrike">
                <a:latin typeface="Arial"/>
              </a:rPr>
              <a:t>3 axis magnetometer &amp; magnetorquers.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52" name="CustomShape 2"/>
          <p:cNvSpPr/>
          <p:nvPr/>
        </p:nvSpPr>
        <p:spPr>
          <a:xfrm>
            <a:off x="457200" y="188640"/>
            <a:ext cx="8227800" cy="7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solidFill>
                  <a:srgbClr val="9f1926"/>
                </a:solidFill>
                <a:latin typeface="Calibri"/>
                <a:ea typeface="DejaVu Sans"/>
              </a:rPr>
              <a:t>Pointing System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353" name="CustomShape 3"/>
          <p:cNvSpPr/>
          <p:nvPr/>
        </p:nvSpPr>
        <p:spPr>
          <a:xfrm>
            <a:off x="45756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fld id="{2316CA4A-6D60-4B76-9F48-C0AF0F2FA826}" type="datetime1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05/09/2019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354" name="CustomShape 4"/>
          <p:cNvSpPr/>
          <p:nvPr/>
        </p:nvSpPr>
        <p:spPr>
          <a:xfrm>
            <a:off x="655344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A3D93A66-770A-4E2B-B92D-BD0797534118}" type="slidenum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en-GB" sz="1200" spc="-1" strike="noStrike">
              <a:latin typeface="Arial"/>
            </a:endParaRPr>
          </a:p>
        </p:txBody>
      </p:sp>
    </p:spTree>
  </p:cSld>
  <p:timing>
    <p:tnLst>
      <p:par>
        <p:cTn id="28" dur="indefinite" restart="never" nodeType="tmRoot">
          <p:childTnLst>
            <p:seq>
              <p:cTn id="29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457200" y="188640"/>
            <a:ext cx="8227800" cy="7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en-GB" sz="2800" spc="-1" strike="noStrike">
                <a:solidFill>
                  <a:srgbClr val="9f1926"/>
                </a:solidFill>
                <a:latin typeface="Calibri"/>
                <a:ea typeface="DejaVu Sans"/>
              </a:rPr>
              <a:t>Configuration of the communications system: Overview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356" name="CustomShape 2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fld id="{00DEDE03-02BE-4546-AE61-2F35B45FE3F7}" type="datetime1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05/09/2019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357" name="CustomShape 3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95420776-BA49-47F2-A656-A3925963E6EB}" type="slidenum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358" name="CustomShape 4"/>
          <p:cNvSpPr/>
          <p:nvPr/>
        </p:nvSpPr>
        <p:spPr>
          <a:xfrm>
            <a:off x="654480" y="4581000"/>
            <a:ext cx="2158560" cy="1366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GB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GROUND STATION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359" name="Line 5"/>
          <p:cNvSpPr/>
          <p:nvPr/>
        </p:nvSpPr>
        <p:spPr>
          <a:xfrm>
            <a:off x="2814480" y="5265000"/>
            <a:ext cx="749160" cy="36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0" name="Line 6"/>
          <p:cNvSpPr/>
          <p:nvPr/>
        </p:nvSpPr>
        <p:spPr>
          <a:xfrm>
            <a:off x="3563640" y="4315680"/>
            <a:ext cx="360" cy="95832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1" name="CustomShape 7"/>
          <p:cNvSpPr/>
          <p:nvPr/>
        </p:nvSpPr>
        <p:spPr>
          <a:xfrm rot="10800000">
            <a:off x="3328200" y="3837960"/>
            <a:ext cx="473040" cy="5022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2" name="CustomShape 8"/>
          <p:cNvSpPr/>
          <p:nvPr/>
        </p:nvSpPr>
        <p:spPr>
          <a:xfrm>
            <a:off x="6957000" y="1869840"/>
            <a:ext cx="1976040" cy="1366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GB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SATELLITE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363" name="Line 9"/>
          <p:cNvSpPr/>
          <p:nvPr/>
        </p:nvSpPr>
        <p:spPr>
          <a:xfrm flipH="1">
            <a:off x="6271200" y="2553840"/>
            <a:ext cx="685800" cy="36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4" name="Line 10"/>
          <p:cNvSpPr/>
          <p:nvPr/>
        </p:nvSpPr>
        <p:spPr>
          <a:xfrm>
            <a:off x="6271200" y="1604520"/>
            <a:ext cx="360" cy="95832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5" name="CustomShape 11"/>
          <p:cNvSpPr/>
          <p:nvPr/>
        </p:nvSpPr>
        <p:spPr>
          <a:xfrm rot="10788600">
            <a:off x="6053760" y="1123560"/>
            <a:ext cx="432720" cy="50292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6" name="CustomShape 12"/>
          <p:cNvSpPr/>
          <p:nvPr/>
        </p:nvSpPr>
        <p:spPr>
          <a:xfrm flipV="1">
            <a:off x="3551040" y="-3917520"/>
            <a:ext cx="2230560" cy="175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7" name="CustomShape 13"/>
          <p:cNvSpPr/>
          <p:nvPr/>
        </p:nvSpPr>
        <p:spPr>
          <a:xfrm flipH="1">
            <a:off x="3823200" y="1869840"/>
            <a:ext cx="2293560" cy="1714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8" name="CustomShape 14"/>
          <p:cNvSpPr/>
          <p:nvPr/>
        </p:nvSpPr>
        <p:spPr>
          <a:xfrm>
            <a:off x="3168000" y="1656000"/>
            <a:ext cx="1078920" cy="3589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F_uplink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69" name="CustomShape 15"/>
          <p:cNvSpPr/>
          <p:nvPr/>
        </p:nvSpPr>
        <p:spPr>
          <a:xfrm>
            <a:off x="4712040" y="3215160"/>
            <a:ext cx="1406880" cy="363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F_downlink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70" name="CustomShape 16"/>
          <p:cNvSpPr/>
          <p:nvPr/>
        </p:nvSpPr>
        <p:spPr>
          <a:xfrm>
            <a:off x="4245840" y="4474080"/>
            <a:ext cx="4735080" cy="942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Uplink/downlink frequencies can be different or the same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371" name="CustomShape 17"/>
          <p:cNvSpPr/>
          <p:nvPr/>
        </p:nvSpPr>
        <p:spPr>
          <a:xfrm flipH="1" rot="10888200">
            <a:off x="3267720" y="1415160"/>
            <a:ext cx="2293560" cy="1714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30" dur="indefinite" restart="never" nodeType="tmRoot">
          <p:childTnLst>
            <p:seq>
              <p:cTn id="31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ustomShape 1"/>
          <p:cNvSpPr/>
          <p:nvPr/>
        </p:nvSpPr>
        <p:spPr>
          <a:xfrm>
            <a:off x="457200" y="188640"/>
            <a:ext cx="8227800" cy="7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en-GB" sz="2800" spc="-1" strike="noStrike">
                <a:solidFill>
                  <a:srgbClr val="9f1926"/>
                </a:solidFill>
                <a:latin typeface="Calibri"/>
                <a:ea typeface="DejaVu Sans"/>
              </a:rPr>
              <a:t>Configuration of the communications system: Overview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373" name="CustomShape 2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fld id="{686C0537-38EF-4F31-AD43-195EE9E30718}" type="datetime1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05/09/2019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374" name="CustomShape 3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E9331031-421D-48C2-BB55-DCCA2D224CE0}" type="slidenum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375" name="CustomShape 4"/>
          <p:cNvSpPr/>
          <p:nvPr/>
        </p:nvSpPr>
        <p:spPr>
          <a:xfrm>
            <a:off x="654480" y="4581000"/>
            <a:ext cx="2158560" cy="1366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GB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GROUND STATION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376" name="Line 5"/>
          <p:cNvSpPr/>
          <p:nvPr/>
        </p:nvSpPr>
        <p:spPr>
          <a:xfrm>
            <a:off x="2814480" y="5265000"/>
            <a:ext cx="749160" cy="36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7" name="Line 6"/>
          <p:cNvSpPr/>
          <p:nvPr/>
        </p:nvSpPr>
        <p:spPr>
          <a:xfrm>
            <a:off x="3563640" y="4315680"/>
            <a:ext cx="360" cy="95832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8" name="CustomShape 7"/>
          <p:cNvSpPr/>
          <p:nvPr/>
        </p:nvSpPr>
        <p:spPr>
          <a:xfrm rot="10800000">
            <a:off x="3328200" y="3837960"/>
            <a:ext cx="473040" cy="5022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9" name="CustomShape 8"/>
          <p:cNvSpPr/>
          <p:nvPr/>
        </p:nvSpPr>
        <p:spPr>
          <a:xfrm>
            <a:off x="6957000" y="1869840"/>
            <a:ext cx="1976040" cy="1366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GB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SATELLITE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380" name="Line 9"/>
          <p:cNvSpPr/>
          <p:nvPr/>
        </p:nvSpPr>
        <p:spPr>
          <a:xfrm flipH="1">
            <a:off x="6271200" y="2553840"/>
            <a:ext cx="685800" cy="36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1" name="Line 10"/>
          <p:cNvSpPr/>
          <p:nvPr/>
        </p:nvSpPr>
        <p:spPr>
          <a:xfrm>
            <a:off x="6271200" y="1604520"/>
            <a:ext cx="360" cy="95832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2" name="CustomShape 11"/>
          <p:cNvSpPr/>
          <p:nvPr/>
        </p:nvSpPr>
        <p:spPr>
          <a:xfrm>
            <a:off x="6054120" y="1124280"/>
            <a:ext cx="432720" cy="50292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3" name="CustomShape 12"/>
          <p:cNvSpPr/>
          <p:nvPr/>
        </p:nvSpPr>
        <p:spPr>
          <a:xfrm flipV="1">
            <a:off x="3885120" y="-3408120"/>
            <a:ext cx="2083680" cy="1618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4" name="CustomShape 13"/>
          <p:cNvSpPr/>
          <p:nvPr/>
        </p:nvSpPr>
        <p:spPr>
          <a:xfrm flipH="1">
            <a:off x="3823200" y="1869840"/>
            <a:ext cx="2293560" cy="1714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5" name="CustomShape 14"/>
          <p:cNvSpPr/>
          <p:nvPr/>
        </p:nvSpPr>
        <p:spPr>
          <a:xfrm>
            <a:off x="3708000" y="1684440"/>
            <a:ext cx="977040" cy="363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F_uplink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86" name="CustomShape 15"/>
          <p:cNvSpPr/>
          <p:nvPr/>
        </p:nvSpPr>
        <p:spPr>
          <a:xfrm>
            <a:off x="4416120" y="3265920"/>
            <a:ext cx="1406880" cy="363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F_downlink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87" name="CustomShape 16"/>
          <p:cNvSpPr/>
          <p:nvPr/>
        </p:nvSpPr>
        <p:spPr>
          <a:xfrm>
            <a:off x="4245840" y="4474080"/>
            <a:ext cx="4735080" cy="942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Uplink/downlink frequencies can be different or the same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388" name="Picture 25" descr=""/>
          <p:cNvPicPr/>
          <p:nvPr/>
        </p:nvPicPr>
        <p:blipFill>
          <a:blip r:embed="rId1"/>
          <a:srcRect l="20104" t="0" r="12076" b="0"/>
          <a:stretch/>
        </p:blipFill>
        <p:spPr>
          <a:xfrm>
            <a:off x="6037200" y="907920"/>
            <a:ext cx="2982960" cy="2487240"/>
          </a:xfrm>
          <a:prstGeom prst="rect">
            <a:avLst/>
          </a:prstGeom>
          <a:ln>
            <a:noFill/>
          </a:ln>
        </p:spPr>
      </p:pic>
      <p:pic>
        <p:nvPicPr>
          <p:cNvPr id="389" name="Picture 2" descr=""/>
          <p:cNvPicPr/>
          <p:nvPr/>
        </p:nvPicPr>
        <p:blipFill>
          <a:blip r:embed="rId2"/>
          <a:srcRect l="32112" t="10482" r="29531" b="14847"/>
          <a:stretch/>
        </p:blipFill>
        <p:spPr>
          <a:xfrm>
            <a:off x="223920" y="2614680"/>
            <a:ext cx="3583440" cy="3536280"/>
          </a:xfrm>
          <a:prstGeom prst="rect">
            <a:avLst/>
          </a:prstGeom>
          <a:ln>
            <a:noFill/>
          </a:ln>
        </p:spPr>
      </p:pic>
      <p:sp>
        <p:nvSpPr>
          <p:cNvPr id="390" name="CustomShape 17"/>
          <p:cNvSpPr/>
          <p:nvPr/>
        </p:nvSpPr>
        <p:spPr>
          <a:xfrm flipH="1" rot="10806600">
            <a:off x="3607200" y="1582200"/>
            <a:ext cx="2293560" cy="1714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32" dur="indefinite" restart="never" nodeType="tmRoot">
          <p:childTnLst>
            <p:seq>
              <p:cTn id="33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3107880" y="6463800"/>
            <a:ext cx="150624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2" name="CustomShape 2"/>
          <p:cNvSpPr/>
          <p:nvPr/>
        </p:nvSpPr>
        <p:spPr>
          <a:xfrm>
            <a:off x="557640" y="204480"/>
            <a:ext cx="8227800" cy="7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solidFill>
                  <a:srgbClr val="9f1926"/>
                </a:solidFill>
                <a:latin typeface="Calibri"/>
                <a:ea typeface="DejaVu Sans"/>
              </a:rPr>
              <a:t>Configuration of the communications system: Ground Station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393" name="CustomShape 3"/>
          <p:cNvSpPr/>
          <p:nvPr/>
        </p:nvSpPr>
        <p:spPr>
          <a:xfrm>
            <a:off x="4117680" y="1624320"/>
            <a:ext cx="658080" cy="23151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4" name="CustomShape 4"/>
          <p:cNvSpPr/>
          <p:nvPr/>
        </p:nvSpPr>
        <p:spPr>
          <a:xfrm>
            <a:off x="185040" y="1268640"/>
            <a:ext cx="804960" cy="28155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GB" sz="4800" spc="-1" strike="noStrike">
                <a:solidFill>
                  <a:srgbClr val="ffffff"/>
                </a:solidFill>
                <a:latin typeface="Calibri"/>
                <a:ea typeface="DejaVu Sans"/>
              </a:rPr>
              <a:t>Tx</a:t>
            </a:r>
            <a:endParaRPr b="0" lang="en-GB" sz="4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GB" sz="4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4800" spc="-1" strike="noStrike">
                <a:solidFill>
                  <a:srgbClr val="ffffff"/>
                </a:solidFill>
                <a:latin typeface="Calibri"/>
                <a:ea typeface="DejaVu Sans"/>
              </a:rPr>
              <a:t>Rx</a:t>
            </a:r>
            <a:endParaRPr b="0" lang="en-GB" sz="4800" spc="-1" strike="noStrike">
              <a:latin typeface="Arial"/>
            </a:endParaRPr>
          </a:p>
        </p:txBody>
      </p:sp>
      <p:pic>
        <p:nvPicPr>
          <p:cNvPr id="395" name="Picture 7" descr=""/>
          <p:cNvPicPr/>
          <p:nvPr/>
        </p:nvPicPr>
        <p:blipFill>
          <a:blip r:embed="rId1"/>
          <a:stretch/>
        </p:blipFill>
        <p:spPr>
          <a:xfrm>
            <a:off x="1445040" y="3119400"/>
            <a:ext cx="1175040" cy="855720"/>
          </a:xfrm>
          <a:prstGeom prst="rect">
            <a:avLst/>
          </a:prstGeom>
          <a:ln>
            <a:noFill/>
          </a:ln>
        </p:spPr>
      </p:pic>
      <p:sp>
        <p:nvSpPr>
          <p:cNvPr id="396" name="Line 5"/>
          <p:cNvSpPr/>
          <p:nvPr/>
        </p:nvSpPr>
        <p:spPr>
          <a:xfrm>
            <a:off x="991080" y="3534840"/>
            <a:ext cx="705960" cy="36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7" name="Line 6"/>
          <p:cNvSpPr/>
          <p:nvPr/>
        </p:nvSpPr>
        <p:spPr>
          <a:xfrm>
            <a:off x="2411640" y="3534840"/>
            <a:ext cx="705960" cy="36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8" name="CustomShape 7"/>
          <p:cNvSpPr/>
          <p:nvPr/>
        </p:nvSpPr>
        <p:spPr>
          <a:xfrm rot="16200000">
            <a:off x="2669760" y="3035520"/>
            <a:ext cx="1223280" cy="100692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9" name="CustomShape 8"/>
          <p:cNvSpPr/>
          <p:nvPr/>
        </p:nvSpPr>
        <p:spPr>
          <a:xfrm>
            <a:off x="3133440" y="3301200"/>
            <a:ext cx="60336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LNA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400" name="Line 9"/>
          <p:cNvSpPr/>
          <p:nvPr/>
        </p:nvSpPr>
        <p:spPr>
          <a:xfrm>
            <a:off x="3781080" y="3538080"/>
            <a:ext cx="538200" cy="36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1" name="Line 10"/>
          <p:cNvSpPr/>
          <p:nvPr/>
        </p:nvSpPr>
        <p:spPr>
          <a:xfrm>
            <a:off x="991080" y="1942200"/>
            <a:ext cx="1373760" cy="36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2" name="Line 11"/>
          <p:cNvSpPr/>
          <p:nvPr/>
        </p:nvSpPr>
        <p:spPr>
          <a:xfrm flipV="1">
            <a:off x="3373560" y="1936440"/>
            <a:ext cx="859320" cy="576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3" name="CustomShape 12"/>
          <p:cNvSpPr/>
          <p:nvPr/>
        </p:nvSpPr>
        <p:spPr>
          <a:xfrm rot="5400000">
            <a:off x="2258280" y="1437840"/>
            <a:ext cx="1223280" cy="100692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4" name="CustomShape 13"/>
          <p:cNvSpPr/>
          <p:nvPr/>
        </p:nvSpPr>
        <p:spPr>
          <a:xfrm>
            <a:off x="2411640" y="1707480"/>
            <a:ext cx="603360" cy="45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P A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405" name="CustomShape 14"/>
          <p:cNvSpPr/>
          <p:nvPr/>
        </p:nvSpPr>
        <p:spPr>
          <a:xfrm>
            <a:off x="4232880" y="1875600"/>
            <a:ext cx="99000" cy="120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6" name="CustomShape 15"/>
          <p:cNvSpPr/>
          <p:nvPr/>
        </p:nvSpPr>
        <p:spPr>
          <a:xfrm>
            <a:off x="4235400" y="3477240"/>
            <a:ext cx="99000" cy="120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7" name="Line 16"/>
          <p:cNvSpPr/>
          <p:nvPr/>
        </p:nvSpPr>
        <p:spPr>
          <a:xfrm flipV="1">
            <a:off x="4672440" y="2732400"/>
            <a:ext cx="859320" cy="576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8" name="CustomShape 17"/>
          <p:cNvSpPr/>
          <p:nvPr/>
        </p:nvSpPr>
        <p:spPr>
          <a:xfrm>
            <a:off x="4571640" y="2677320"/>
            <a:ext cx="99000" cy="120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9" name="Line 18"/>
          <p:cNvSpPr/>
          <p:nvPr/>
        </p:nvSpPr>
        <p:spPr>
          <a:xfrm>
            <a:off x="5521680" y="1707120"/>
            <a:ext cx="360" cy="103140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0" name="Line 19"/>
          <p:cNvSpPr/>
          <p:nvPr/>
        </p:nvSpPr>
        <p:spPr>
          <a:xfrm>
            <a:off x="4335840" y="2223000"/>
            <a:ext cx="235800" cy="50940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1" name="CustomShape 20"/>
          <p:cNvSpPr/>
          <p:nvPr/>
        </p:nvSpPr>
        <p:spPr>
          <a:xfrm rot="10800000">
            <a:off x="5271480" y="1270440"/>
            <a:ext cx="502560" cy="57528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12" name="Picture 7" descr=""/>
          <p:cNvPicPr/>
          <p:nvPr/>
        </p:nvPicPr>
        <p:blipFill>
          <a:blip r:embed="rId2"/>
          <a:stretch/>
        </p:blipFill>
        <p:spPr>
          <a:xfrm>
            <a:off x="1159200" y="1564560"/>
            <a:ext cx="1036080" cy="757440"/>
          </a:xfrm>
          <a:prstGeom prst="rect">
            <a:avLst/>
          </a:prstGeom>
          <a:ln>
            <a:noFill/>
          </a:ln>
        </p:spPr>
      </p:pic>
      <p:sp>
        <p:nvSpPr>
          <p:cNvPr id="413" name="CustomShape 21"/>
          <p:cNvSpPr/>
          <p:nvPr/>
        </p:nvSpPr>
        <p:spPr>
          <a:xfrm>
            <a:off x="4117680" y="4047120"/>
            <a:ext cx="720720" cy="2714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SWITCH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414" name="CustomShape 22"/>
          <p:cNvSpPr/>
          <p:nvPr/>
        </p:nvSpPr>
        <p:spPr>
          <a:xfrm>
            <a:off x="177840" y="4433040"/>
            <a:ext cx="5023080" cy="17348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Motors to rotate antenna in Azimuth &amp; Elevation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Cables of high quality and minimum length as frequency increases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Upgrade to operate in S-band as well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415" name="CustomShape 23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fld id="{F6F72E58-D70A-413F-BEE4-3BA538CD170D}" type="datetime1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05/09/2019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416" name="CustomShape 24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3825ABEC-2EEA-4956-A237-5AD2EF0450B8}" type="slidenum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en-GB" sz="1200" spc="-1" strike="noStrike">
              <a:latin typeface="Arial"/>
            </a:endParaRPr>
          </a:p>
        </p:txBody>
      </p:sp>
      <p:pic>
        <p:nvPicPr>
          <p:cNvPr id="417" name="Picture 2" descr=""/>
          <p:cNvPicPr/>
          <p:nvPr/>
        </p:nvPicPr>
        <p:blipFill>
          <a:blip r:embed="rId3"/>
          <a:srcRect l="32112" t="10482" r="29531" b="14847"/>
          <a:stretch/>
        </p:blipFill>
        <p:spPr>
          <a:xfrm>
            <a:off x="5755680" y="1564560"/>
            <a:ext cx="3299400" cy="4647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4" dur="indefinite" restart="never" nodeType="tmRoot">
          <p:childTnLst>
            <p:seq>
              <p:cTn id="35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CustomShape 1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fld id="{087C58EE-4070-4914-9EC4-F22D94A03382}" type="datetime1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05/09/2019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419" name="CustomShape 2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C102E052-3D55-4236-B9B6-06A9CB188C85}" type="slidenum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en-GB" sz="1200" spc="-1" strike="noStrike">
              <a:latin typeface="Arial"/>
            </a:endParaRPr>
          </a:p>
        </p:txBody>
      </p:sp>
      <p:pic>
        <p:nvPicPr>
          <p:cNvPr id="420" name="image11.png" descr=""/>
          <p:cNvPicPr/>
          <p:nvPr/>
        </p:nvPicPr>
        <p:blipFill>
          <a:blip r:embed="rId1"/>
          <a:stretch/>
        </p:blipFill>
        <p:spPr>
          <a:xfrm>
            <a:off x="216000" y="936000"/>
            <a:ext cx="7034760" cy="4989240"/>
          </a:xfrm>
          <a:prstGeom prst="rect">
            <a:avLst/>
          </a:prstGeom>
          <a:ln>
            <a:noFill/>
          </a:ln>
        </p:spPr>
      </p:pic>
      <p:pic>
        <p:nvPicPr>
          <p:cNvPr id="421" name="Picture 2" descr=""/>
          <p:cNvPicPr/>
          <p:nvPr/>
        </p:nvPicPr>
        <p:blipFill>
          <a:blip r:embed="rId2"/>
          <a:srcRect l="32112" t="10482" r="29531" b="14847"/>
          <a:stretch/>
        </p:blipFill>
        <p:spPr>
          <a:xfrm>
            <a:off x="5220000" y="89280"/>
            <a:ext cx="3310560" cy="2939040"/>
          </a:xfrm>
          <a:prstGeom prst="rect">
            <a:avLst/>
          </a:prstGeom>
          <a:ln>
            <a:noFill/>
          </a:ln>
        </p:spPr>
      </p:pic>
      <p:pic>
        <p:nvPicPr>
          <p:cNvPr id="422" name="Picture 7" descr=""/>
          <p:cNvPicPr/>
          <p:nvPr/>
        </p:nvPicPr>
        <p:blipFill>
          <a:blip r:embed="rId3"/>
          <a:srcRect l="20104" t="0" r="12076" b="0"/>
          <a:stretch/>
        </p:blipFill>
        <p:spPr>
          <a:xfrm>
            <a:off x="7236360" y="3833280"/>
            <a:ext cx="1752480" cy="1461240"/>
          </a:xfrm>
          <a:prstGeom prst="rect">
            <a:avLst/>
          </a:prstGeom>
          <a:ln>
            <a:noFill/>
          </a:ln>
        </p:spPr>
      </p:pic>
      <p:sp>
        <p:nvSpPr>
          <p:cNvPr id="423" name="CustomShape 3"/>
          <p:cNvSpPr/>
          <p:nvPr/>
        </p:nvSpPr>
        <p:spPr>
          <a:xfrm>
            <a:off x="432000" y="4392000"/>
            <a:ext cx="1656000" cy="720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4" name="CustomShape 4"/>
          <p:cNvSpPr/>
          <p:nvPr/>
        </p:nvSpPr>
        <p:spPr>
          <a:xfrm>
            <a:off x="5508000" y="5400000"/>
            <a:ext cx="1656000" cy="720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6" dur="indefinite" restart="never" nodeType="tmRoot">
          <p:childTnLst>
            <p:seq>
              <p:cTn id="37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ustomShape 1"/>
          <p:cNvSpPr/>
          <p:nvPr/>
        </p:nvSpPr>
        <p:spPr>
          <a:xfrm>
            <a:off x="457200" y="188640"/>
            <a:ext cx="8227800" cy="7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6" name="CustomShape 2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fld id="{DC6C5F83-C2E1-4D81-8FFC-4A975CE8CEDA}" type="datetime1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05/09/2019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427" name="CustomShape 3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0BEF2ECE-B6FB-44C0-822D-C084A5719B36}" type="slidenum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en-GB" sz="1200" spc="-1" strike="noStrike">
              <a:latin typeface="Arial"/>
            </a:endParaRPr>
          </a:p>
        </p:txBody>
      </p:sp>
      <p:pic>
        <p:nvPicPr>
          <p:cNvPr id="428" name="image27.png" descr=""/>
          <p:cNvPicPr/>
          <p:nvPr/>
        </p:nvPicPr>
        <p:blipFill>
          <a:blip r:embed="rId1"/>
          <a:stretch/>
        </p:blipFill>
        <p:spPr>
          <a:xfrm>
            <a:off x="467640" y="764640"/>
            <a:ext cx="6808680" cy="4989240"/>
          </a:xfrm>
          <a:prstGeom prst="rect">
            <a:avLst/>
          </a:prstGeom>
          <a:ln>
            <a:noFill/>
          </a:ln>
        </p:spPr>
      </p:pic>
      <p:pic>
        <p:nvPicPr>
          <p:cNvPr id="429" name="Picture 6" descr=""/>
          <p:cNvPicPr/>
          <p:nvPr/>
        </p:nvPicPr>
        <p:blipFill>
          <a:blip r:embed="rId2"/>
          <a:srcRect l="20104" t="0" r="12076" b="0"/>
          <a:stretch/>
        </p:blipFill>
        <p:spPr>
          <a:xfrm>
            <a:off x="7263720" y="4084560"/>
            <a:ext cx="1752480" cy="1461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8" dur="indefinite" restart="never" nodeType="tmRoot">
          <p:childTnLst>
            <p:seq>
              <p:cTn id="39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CustomShape 1"/>
          <p:cNvSpPr/>
          <p:nvPr/>
        </p:nvSpPr>
        <p:spPr>
          <a:xfrm>
            <a:off x="510840" y="96840"/>
            <a:ext cx="2024640" cy="7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9f1926"/>
                </a:solidFill>
                <a:latin typeface="Calibri"/>
                <a:ea typeface="DejaVu Sans"/>
              </a:rPr>
              <a:t>Characteristics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431" name="CustomShape 2"/>
          <p:cNvSpPr/>
          <p:nvPr/>
        </p:nvSpPr>
        <p:spPr>
          <a:xfrm>
            <a:off x="446760" y="908640"/>
            <a:ext cx="8227800" cy="49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1280">
              <a:lnSpc>
                <a:spcPct val="100000"/>
              </a:lnSpc>
              <a:spcBef>
                <a:spcPts val="360"/>
              </a:spcBef>
              <a:buClr>
                <a:srgbClr val="9f1926"/>
              </a:buClr>
              <a:buFont typeface="Arial"/>
              <a:buChar char="•"/>
            </a:pPr>
            <a:r>
              <a:rPr b="1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Mission characteristics</a:t>
            </a:r>
            <a:endParaRPr b="0" lang="en-GB" sz="1800" spc="-1" strike="noStrike">
              <a:latin typeface="Arial"/>
            </a:endParaRPr>
          </a:p>
          <a:p>
            <a:pPr lvl="1" marL="743040" indent="-284040">
              <a:lnSpc>
                <a:spcPct val="100000"/>
              </a:lnSpc>
              <a:spcBef>
                <a:spcPts val="320"/>
              </a:spcBef>
              <a:buClr>
                <a:srgbClr val="9f1926"/>
              </a:buClr>
              <a:buFont typeface="Arial"/>
              <a:buChar char="–"/>
            </a:pPr>
            <a:r>
              <a:rPr b="1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Mission orbit : LEO @ 385 km with 97</a:t>
            </a:r>
            <a:r>
              <a:rPr b="1" lang="en-GB" sz="16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o</a:t>
            </a:r>
            <a:r>
              <a:rPr b="1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inclination.</a:t>
            </a:r>
            <a:endParaRPr b="0" lang="en-GB" sz="1600" spc="-1" strike="noStrike">
              <a:latin typeface="Arial"/>
            </a:endParaRPr>
          </a:p>
          <a:p>
            <a:pPr lvl="1" marL="743040" indent="-284040">
              <a:lnSpc>
                <a:spcPct val="100000"/>
              </a:lnSpc>
              <a:spcBef>
                <a:spcPts val="320"/>
              </a:spcBef>
              <a:buClr>
                <a:srgbClr val="9f1926"/>
              </a:buClr>
              <a:buFont typeface="Arial"/>
              <a:buChar char="–"/>
            </a:pPr>
            <a:r>
              <a:rPr b="1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Amateur frequencies : 437.16 MHz &amp; 2405 MHz.</a:t>
            </a:r>
            <a:endParaRPr b="0" lang="en-GB" sz="1600" spc="-1" strike="noStrike">
              <a:latin typeface="Arial"/>
            </a:endParaRPr>
          </a:p>
          <a:p>
            <a:pPr lvl="1" marL="743040" indent="-284040">
              <a:lnSpc>
                <a:spcPct val="100000"/>
              </a:lnSpc>
              <a:spcBef>
                <a:spcPts val="320"/>
              </a:spcBef>
              <a:buClr>
                <a:srgbClr val="9f1926"/>
              </a:buClr>
              <a:buFont typeface="Arial"/>
              <a:buChar char="–"/>
            </a:pPr>
            <a:r>
              <a:rPr b="1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Orbital life &lt; 45 days – Mission : technical demo with imaging</a:t>
            </a:r>
            <a:endParaRPr b="0" lang="en-GB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GB" sz="16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360"/>
              </a:spcBef>
              <a:buClr>
                <a:srgbClr val="9f1926"/>
              </a:buClr>
              <a:buFont typeface="Arial"/>
              <a:buChar char="•"/>
            </a:pPr>
            <a:r>
              <a:rPr b="1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Link characteristics</a:t>
            </a:r>
            <a:endParaRPr b="0" lang="en-GB" sz="1800" spc="-1" strike="noStrike">
              <a:latin typeface="Arial"/>
            </a:endParaRPr>
          </a:p>
          <a:p>
            <a:pPr lvl="1" marL="743040" indent="-284040">
              <a:lnSpc>
                <a:spcPct val="100000"/>
              </a:lnSpc>
              <a:spcBef>
                <a:spcPts val="320"/>
              </a:spcBef>
              <a:buClr>
                <a:srgbClr val="9f1926"/>
              </a:buClr>
              <a:buFont typeface="Arial"/>
              <a:buChar char="–"/>
            </a:pPr>
            <a:r>
              <a:rPr b="1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UHF LINK:</a:t>
            </a:r>
            <a:endParaRPr b="0" lang="en-GB" sz="1600" spc="-1" strike="noStrike">
              <a:latin typeface="Arial"/>
            </a:endParaRPr>
          </a:p>
          <a:p>
            <a:pPr lvl="2" marL="1143000" indent="-226800">
              <a:lnSpc>
                <a:spcPct val="100000"/>
              </a:lnSpc>
              <a:spcBef>
                <a:spcPts val="281"/>
              </a:spcBef>
              <a:buClr>
                <a:srgbClr val="9f1926"/>
              </a:buClr>
              <a:buFont typeface="Arial"/>
              <a:buChar char="•"/>
            </a:pPr>
            <a:r>
              <a:rPr b="1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UPLINK &amp; DOWNLINK:  ~0 dBW. </a:t>
            </a:r>
            <a:endParaRPr b="0" lang="en-GB" sz="1600" spc="-1" strike="noStrike">
              <a:latin typeface="Arial"/>
            </a:endParaRPr>
          </a:p>
          <a:p>
            <a:pPr lvl="2" marL="1143000" indent="-226800">
              <a:lnSpc>
                <a:spcPct val="100000"/>
              </a:lnSpc>
              <a:spcBef>
                <a:spcPts val="281"/>
              </a:spcBef>
              <a:buClr>
                <a:srgbClr val="9f1926"/>
              </a:buClr>
              <a:buFont typeface="Arial"/>
              <a:buChar char="•"/>
            </a:pPr>
            <a:r>
              <a:rPr b="1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GFSK modulation</a:t>
            </a:r>
            <a:endParaRPr b="0" lang="en-GB" sz="1600" spc="-1" strike="noStrike">
              <a:latin typeface="Arial"/>
            </a:endParaRPr>
          </a:p>
          <a:p>
            <a:pPr lvl="2" marL="1143000" indent="-226800">
              <a:lnSpc>
                <a:spcPct val="100000"/>
              </a:lnSpc>
              <a:spcBef>
                <a:spcPts val="281"/>
              </a:spcBef>
              <a:buClr>
                <a:srgbClr val="9f1926"/>
              </a:buClr>
              <a:buFont typeface="Arial"/>
              <a:buChar char="•"/>
            </a:pPr>
            <a:r>
              <a:rPr b="1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GS antenna: Circular Yagi with 14.15 dBic of gain with 30</a:t>
            </a:r>
            <a:r>
              <a:rPr b="1" lang="en-GB" sz="16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o</a:t>
            </a:r>
            <a:r>
              <a:rPr b="1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HPBW</a:t>
            </a:r>
            <a:endParaRPr b="0" lang="en-GB" sz="1600" spc="-1" strike="noStrike">
              <a:latin typeface="Arial"/>
            </a:endParaRPr>
          </a:p>
          <a:p>
            <a:pPr lvl="2" marL="1143000" indent="-226800">
              <a:lnSpc>
                <a:spcPct val="100000"/>
              </a:lnSpc>
              <a:spcBef>
                <a:spcPts val="281"/>
              </a:spcBef>
              <a:buClr>
                <a:srgbClr val="9f1926"/>
              </a:buClr>
              <a:buFont typeface="Arial"/>
              <a:buChar char="•"/>
            </a:pPr>
            <a:r>
              <a:rPr b="1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Satellite Antenna : Monopole of ~ 3dBi</a:t>
            </a:r>
            <a:endParaRPr b="0" lang="en-GB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GB" sz="1600" spc="-1" strike="noStrike">
              <a:latin typeface="Arial"/>
            </a:endParaRPr>
          </a:p>
          <a:p>
            <a:pPr lvl="1" marL="743040" indent="-284040">
              <a:lnSpc>
                <a:spcPct val="100000"/>
              </a:lnSpc>
              <a:spcBef>
                <a:spcPts val="320"/>
              </a:spcBef>
              <a:buClr>
                <a:srgbClr val="9f1926"/>
              </a:buClr>
              <a:buFont typeface="Arial"/>
              <a:buChar char="–"/>
            </a:pPr>
            <a:r>
              <a:rPr b="1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S-band LINK:</a:t>
            </a:r>
            <a:endParaRPr b="0" lang="en-GB" sz="1600" spc="-1" strike="noStrike">
              <a:latin typeface="Arial"/>
            </a:endParaRPr>
          </a:p>
          <a:p>
            <a:pPr lvl="2" marL="1143000" indent="-226800">
              <a:lnSpc>
                <a:spcPct val="100000"/>
              </a:lnSpc>
              <a:spcBef>
                <a:spcPts val="241"/>
              </a:spcBef>
              <a:buClr>
                <a:srgbClr val="9f1926"/>
              </a:buClr>
              <a:buFont typeface="Arial"/>
              <a:buChar char="•"/>
            </a:pPr>
            <a:r>
              <a:rPr b="1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DOWNLINK</a:t>
            </a:r>
            <a:endParaRPr b="0" lang="en-GB" sz="1600" spc="-1" strike="noStrike">
              <a:latin typeface="Arial"/>
            </a:endParaRPr>
          </a:p>
          <a:p>
            <a:pPr lvl="3" marL="1600200" indent="-226800">
              <a:lnSpc>
                <a:spcPct val="100000"/>
              </a:lnSpc>
              <a:spcBef>
                <a:spcPts val="241"/>
              </a:spcBef>
              <a:buClr>
                <a:srgbClr val="9f1926"/>
              </a:buClr>
              <a:buFont typeface="Arial"/>
              <a:buChar char="–"/>
            </a:pPr>
            <a:r>
              <a:rPr b="1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Power ~ 0 dBW</a:t>
            </a:r>
            <a:endParaRPr b="0" lang="en-GB" sz="1600" spc="-1" strike="noStrike">
              <a:latin typeface="Arial"/>
            </a:endParaRPr>
          </a:p>
          <a:p>
            <a:pPr lvl="3" marL="1600200" indent="-226800">
              <a:lnSpc>
                <a:spcPct val="100000"/>
              </a:lnSpc>
              <a:spcBef>
                <a:spcPts val="241"/>
              </a:spcBef>
              <a:buClr>
                <a:srgbClr val="9f1926"/>
              </a:buClr>
              <a:buFont typeface="Arial"/>
              <a:buChar char="–"/>
            </a:pPr>
            <a:r>
              <a:rPr b="1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GMSK Modulation</a:t>
            </a:r>
            <a:endParaRPr b="0" lang="en-GB" sz="1600" spc="-1" strike="noStrike">
              <a:latin typeface="Arial"/>
            </a:endParaRPr>
          </a:p>
          <a:p>
            <a:pPr lvl="2" marL="1143000" indent="-226800">
              <a:lnSpc>
                <a:spcPct val="100000"/>
              </a:lnSpc>
              <a:spcBef>
                <a:spcPts val="281"/>
              </a:spcBef>
              <a:buClr>
                <a:srgbClr val="9f1926"/>
              </a:buClr>
              <a:buFont typeface="Arial"/>
              <a:buChar char="•"/>
            </a:pPr>
            <a:r>
              <a:rPr b="1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GS antenna : CP dish with 32 dBic of gain with 3</a:t>
            </a:r>
            <a:r>
              <a:rPr b="1" lang="en-GB" sz="16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o</a:t>
            </a:r>
            <a:r>
              <a:rPr b="1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HPBW</a:t>
            </a:r>
            <a:endParaRPr b="0" lang="en-GB" sz="1600" spc="-1" strike="noStrike">
              <a:latin typeface="Arial"/>
            </a:endParaRPr>
          </a:p>
          <a:p>
            <a:pPr lvl="2" marL="1143000" indent="-226800">
              <a:lnSpc>
                <a:spcPct val="100000"/>
              </a:lnSpc>
              <a:spcBef>
                <a:spcPts val="281"/>
              </a:spcBef>
              <a:buClr>
                <a:srgbClr val="9f1926"/>
              </a:buClr>
              <a:buFont typeface="Arial"/>
              <a:buChar char="•"/>
            </a:pPr>
            <a:r>
              <a:rPr b="1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Satellite Antenna CP patch with 5 dBic of gain with 80</a:t>
            </a:r>
            <a:r>
              <a:rPr b="1" lang="en-GB" sz="16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o</a:t>
            </a:r>
            <a:r>
              <a:rPr b="1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HPBW</a:t>
            </a:r>
            <a:endParaRPr b="0" lang="en-GB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600" spc="-1" strike="noStrike">
              <a:latin typeface="Arial"/>
            </a:endParaRPr>
          </a:p>
          <a:p>
            <a:pPr lvl="1" marL="743040" indent="-284040">
              <a:lnSpc>
                <a:spcPct val="100000"/>
              </a:lnSpc>
              <a:spcBef>
                <a:spcPts val="320"/>
              </a:spcBef>
              <a:buClr>
                <a:srgbClr val="9f1926"/>
              </a:buClr>
              <a:buFont typeface="Arial"/>
              <a:buChar char="–"/>
            </a:pPr>
            <a:r>
              <a:rPr b="1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Custom made radios for the satellite (and the GS if necessary)</a:t>
            </a:r>
            <a:endParaRPr b="0" lang="en-GB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GB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GB" sz="1600" spc="-1" strike="noStrike">
              <a:latin typeface="Arial"/>
            </a:endParaRPr>
          </a:p>
        </p:txBody>
      </p:sp>
      <p:sp>
        <p:nvSpPr>
          <p:cNvPr id="432" name="CustomShape 3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fld id="{FA8BD854-6D88-41C6-9264-68DB2D5A8D7E}" type="datetime1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05/09/2019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433" name="CustomShape 4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21202017-B98F-487A-ABA0-F05CC872658B}" type="slidenum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en-GB" sz="1200" spc="-1" strike="noStrike">
              <a:latin typeface="Arial"/>
            </a:endParaRPr>
          </a:p>
        </p:txBody>
      </p:sp>
    </p:spTree>
  </p:cSld>
  <p:timing>
    <p:tnLst>
      <p:par>
        <p:cTn id="40" dur="indefinite" restart="never" nodeType="tmRoot">
          <p:childTnLst>
            <p:seq>
              <p:cTn id="41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CustomShape 1"/>
          <p:cNvSpPr/>
          <p:nvPr/>
        </p:nvSpPr>
        <p:spPr>
          <a:xfrm>
            <a:off x="457200" y="188640"/>
            <a:ext cx="8227800" cy="7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GB" sz="2800" spc="-1" strike="noStrike">
                <a:solidFill>
                  <a:srgbClr val="9f1926"/>
                </a:solidFill>
                <a:latin typeface="Calibri"/>
                <a:ea typeface="DejaVu Sans"/>
              </a:rPr>
              <a:t>WHAT WE LEARNED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435" name="CustomShape 2"/>
          <p:cNvSpPr/>
          <p:nvPr/>
        </p:nvSpPr>
        <p:spPr>
          <a:xfrm>
            <a:off x="457200" y="1052640"/>
            <a:ext cx="8227800" cy="49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1280">
              <a:lnSpc>
                <a:spcPct val="100000"/>
              </a:lnSpc>
              <a:spcBef>
                <a:spcPts val="479"/>
              </a:spcBef>
              <a:buClr>
                <a:srgbClr val="9f1926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Optimize your system:</a:t>
            </a:r>
            <a:endParaRPr b="0" lang="en-GB" sz="2400" spc="-1" strike="noStrike">
              <a:latin typeface="Arial"/>
            </a:endParaRPr>
          </a:p>
          <a:p>
            <a:pPr lvl="3" marL="864000" indent="-216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Especially at higher </a:t>
            </a: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frequencies (comms)</a:t>
            </a:r>
            <a:endParaRPr b="0" lang="en-GB" sz="2400" spc="-1" strike="noStrike">
              <a:latin typeface="Arial"/>
            </a:endParaRPr>
          </a:p>
          <a:p>
            <a:pPr lvl="3" marL="864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MINIMIZE DEPLOYABLES  </a:t>
            </a:r>
            <a:endParaRPr b="0" lang="en-GB" sz="2400" spc="-1" strike="noStrike">
              <a:latin typeface="Arial"/>
            </a:endParaRPr>
          </a:p>
          <a:p>
            <a:pPr lvl="3" marL="864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GB" sz="2400" spc="-1" strike="noStrike">
              <a:latin typeface="Arial"/>
            </a:endParaRPr>
          </a:p>
          <a:p>
            <a:pPr lvl="1" marL="743040" indent="-284040">
              <a:lnSpc>
                <a:spcPct val="100000"/>
              </a:lnSpc>
              <a:spcBef>
                <a:spcPts val="400"/>
              </a:spcBef>
              <a:buClr>
                <a:srgbClr val="9f1926"/>
              </a:buClr>
              <a:buFont typeface="Arial"/>
              <a:buChar char="–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PLAN YOUR TEST CAMPAIGN</a:t>
            </a:r>
            <a:endParaRPr b="0" lang="en-GB" sz="2000" spc="-1" strike="noStrike">
              <a:latin typeface="Arial"/>
            </a:endParaRPr>
          </a:p>
          <a:p>
            <a:pPr lvl="4" marL="1080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VIBE, BAKEOUT &amp; TVAC</a:t>
            </a:r>
            <a:endParaRPr b="0" lang="en-GB" sz="2000" spc="-1" strike="noStrike">
              <a:latin typeface="Arial"/>
            </a:endParaRPr>
          </a:p>
          <a:p>
            <a:pPr lvl="1" marL="743040" indent="-284040">
              <a:lnSpc>
                <a:spcPct val="100000"/>
              </a:lnSpc>
              <a:spcBef>
                <a:spcPts val="400"/>
              </a:spcBef>
              <a:buClr>
                <a:srgbClr val="9f1926"/>
              </a:buClr>
              <a:buFont typeface="Arial"/>
              <a:buChar char="–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THE LINK BUDGET </a:t>
            </a:r>
            <a:endParaRPr b="0" lang="en-GB" sz="2000" spc="-1" strike="noStrike">
              <a:latin typeface="Arial"/>
            </a:endParaRPr>
          </a:p>
          <a:p>
            <a:pPr lvl="2" marL="1143000" indent="-226800">
              <a:lnSpc>
                <a:spcPct val="100000"/>
              </a:lnSpc>
              <a:spcBef>
                <a:spcPts val="360"/>
              </a:spcBef>
              <a:buClr>
                <a:srgbClr val="9f1926"/>
              </a:buClr>
              <a:buFont typeface="Arial"/>
              <a:buChar char="•"/>
            </a:pPr>
            <a:r>
              <a:rPr b="0" lang="en-GB" sz="18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  <a:hlinkClick r:id="rId1"/>
              </a:rPr>
              <a:t>http://www.amsatuk.me.uk/iaru/spreadsheet.htm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 lvl="1" marL="743040" indent="-284040">
              <a:lnSpc>
                <a:spcPct val="100000"/>
              </a:lnSpc>
              <a:spcBef>
                <a:spcPts val="400"/>
              </a:spcBef>
              <a:buClr>
                <a:srgbClr val="9f1926"/>
              </a:buClr>
              <a:buFont typeface="Arial"/>
              <a:buChar char="–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CHOOSE EQUIPMENT WELL</a:t>
            </a:r>
            <a:endParaRPr b="0" lang="en-GB" sz="2000" spc="-1" strike="noStrike">
              <a:latin typeface="Arial"/>
            </a:endParaRPr>
          </a:p>
          <a:p>
            <a:pPr lvl="2" marL="1143000" indent="-226800">
              <a:lnSpc>
                <a:spcPct val="100000"/>
              </a:lnSpc>
              <a:spcBef>
                <a:spcPts val="360"/>
              </a:spcBef>
              <a:buClr>
                <a:srgbClr val="9f1926"/>
              </a:buClr>
              <a:buFont typeface="Arial"/>
              <a:buChar char="•"/>
            </a:pPr>
            <a:r>
              <a:rPr b="0" lang="en-GB" sz="18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  <a:hlinkClick r:id="rId2"/>
              </a:rPr>
              <a:t>https://www.kuhne-electronic.de/</a:t>
            </a: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GB" sz="1800" spc="-1" strike="noStrike">
              <a:latin typeface="Arial"/>
            </a:endParaRPr>
          </a:p>
          <a:p>
            <a:pPr lvl="2" marL="1143000" indent="-226800">
              <a:lnSpc>
                <a:spcPct val="100000"/>
              </a:lnSpc>
              <a:spcBef>
                <a:spcPts val="360"/>
              </a:spcBef>
              <a:buClr>
                <a:srgbClr val="9f1926"/>
              </a:buClr>
              <a:buFont typeface="Arial"/>
              <a:buChar char="•"/>
            </a:pPr>
            <a:r>
              <a:rPr b="0" lang="en-GB" sz="18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  <a:hlinkClick r:id="rId3"/>
              </a:rPr>
              <a:t>http://www.icomuk.co.uk/IC-910H/Amateur_Radio_Ham_</a:t>
            </a:r>
            <a:r>
              <a:rPr b="0" lang="en-GB" sz="18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  <a:hlinkClick r:id="rId4"/>
              </a:rPr>
              <a:t>Base_Stations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</p:txBody>
      </p:sp>
      <p:sp>
        <p:nvSpPr>
          <p:cNvPr id="436" name="CustomShape 3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fld id="{0044B081-BA7A-46E1-A6A2-DD6B66E36765}" type="datetime1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05/09/2019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437" name="CustomShape 4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C9FB365E-8E9E-4EBA-A633-41C565186EC6}" type="slidenum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en-GB" sz="1200" spc="-1" strike="noStrike">
              <a:latin typeface="Arial"/>
            </a:endParaRPr>
          </a:p>
        </p:txBody>
      </p:sp>
      <p:pic>
        <p:nvPicPr>
          <p:cNvPr id="438" name="Picture 2" descr=""/>
          <p:cNvPicPr/>
          <p:nvPr/>
        </p:nvPicPr>
        <p:blipFill>
          <a:blip r:embed="rId5"/>
          <a:srcRect l="0" t="21983" r="88376" b="14803"/>
          <a:stretch/>
        </p:blipFill>
        <p:spPr>
          <a:xfrm>
            <a:off x="7164360" y="332640"/>
            <a:ext cx="1849680" cy="5634000"/>
          </a:xfrm>
          <a:prstGeom prst="rect">
            <a:avLst/>
          </a:prstGeom>
          <a:ln>
            <a:noFill/>
          </a:ln>
        </p:spPr>
      </p:pic>
      <p:pic>
        <p:nvPicPr>
          <p:cNvPr id="439" name="Picture 3" descr=""/>
          <p:cNvPicPr/>
          <p:nvPr/>
        </p:nvPicPr>
        <p:blipFill>
          <a:blip r:embed="rId6"/>
          <a:srcRect l="32793" t="51225" r="30690" b="15979"/>
          <a:stretch/>
        </p:blipFill>
        <p:spPr>
          <a:xfrm>
            <a:off x="305640" y="5431320"/>
            <a:ext cx="1494360" cy="753840"/>
          </a:xfrm>
          <a:prstGeom prst="rect">
            <a:avLst/>
          </a:prstGeom>
          <a:ln>
            <a:noFill/>
          </a:ln>
        </p:spPr>
      </p:pic>
      <p:pic>
        <p:nvPicPr>
          <p:cNvPr id="440" name="Picture 4" descr=""/>
          <p:cNvPicPr/>
          <p:nvPr/>
        </p:nvPicPr>
        <p:blipFill>
          <a:blip r:embed="rId7"/>
          <a:srcRect l="21519" t="30915" r="21056" b="25003"/>
          <a:stretch/>
        </p:blipFill>
        <p:spPr>
          <a:xfrm>
            <a:off x="3063600" y="5472000"/>
            <a:ext cx="1688400" cy="727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2" dur="indefinite" restart="never" nodeType="tmRoot">
          <p:childTnLst>
            <p:seq>
              <p:cTn id="43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457200" y="188640"/>
            <a:ext cx="8227800" cy="7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9f1926"/>
                </a:solidFill>
                <a:latin typeface="Calibri"/>
                <a:ea typeface="DejaVu Sans"/>
              </a:rPr>
              <a:t>OVERVIEW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259" name="CustomShape 2"/>
          <p:cNvSpPr/>
          <p:nvPr/>
        </p:nvSpPr>
        <p:spPr>
          <a:xfrm>
            <a:off x="457200" y="980640"/>
            <a:ext cx="8227800" cy="49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1280">
              <a:lnSpc>
                <a:spcPct val="100000"/>
              </a:lnSpc>
              <a:spcBef>
                <a:spcPts val="680"/>
              </a:spcBef>
              <a:buClr>
                <a:srgbClr val="9f1926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Miniature Satellites &amp; Alba Orbital</a:t>
            </a:r>
            <a:endParaRPr b="0" lang="en-GB" sz="2800" spc="-1" strike="noStrike">
              <a:latin typeface="Arial"/>
            </a:endParaRPr>
          </a:p>
          <a:p>
            <a:pPr lvl="1" marL="743040" indent="-284040">
              <a:lnSpc>
                <a:spcPct val="100000"/>
              </a:lnSpc>
              <a:spcBef>
                <a:spcPts val="641"/>
              </a:spcBef>
              <a:buClr>
                <a:srgbClr val="9f1926"/>
              </a:buClr>
              <a:buFont typeface="Arial"/>
              <a:buChar char="–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The goal</a:t>
            </a:r>
            <a:endParaRPr b="0" lang="en-GB" sz="2400" spc="-1" strike="noStrike">
              <a:latin typeface="Arial"/>
            </a:endParaRPr>
          </a:p>
          <a:p>
            <a:pPr lvl="1" marL="743040" indent="-284040">
              <a:lnSpc>
                <a:spcPct val="100000"/>
              </a:lnSpc>
              <a:spcBef>
                <a:spcPts val="641"/>
              </a:spcBef>
              <a:buClr>
                <a:srgbClr val="9f1926"/>
              </a:buClr>
              <a:buFont typeface="Arial"/>
              <a:buChar char="–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Scaling down &amp; flying</a:t>
            </a:r>
            <a:endParaRPr b="0" lang="en-GB" sz="2400" spc="-1" strike="noStrike">
              <a:latin typeface="Arial"/>
            </a:endParaRPr>
          </a:p>
          <a:p>
            <a:pPr lvl="1" marL="743040" indent="-284040">
              <a:lnSpc>
                <a:spcPct val="100000"/>
              </a:lnSpc>
              <a:spcBef>
                <a:spcPts val="641"/>
              </a:spcBef>
              <a:buClr>
                <a:srgbClr val="9f1926"/>
              </a:buClr>
              <a:buFont typeface="Arial"/>
              <a:buChar char="–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The satellites: Unicorn-1 &amp; 2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24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9f1926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Configuration of the Unicorn-2 satellite</a:t>
            </a:r>
            <a:endParaRPr b="0" lang="en-GB" sz="2800" spc="-1" strike="noStrike">
              <a:latin typeface="Arial"/>
            </a:endParaRPr>
          </a:p>
          <a:p>
            <a:pPr lvl="1" marL="743040" indent="-284040">
              <a:lnSpc>
                <a:spcPct val="100000"/>
              </a:lnSpc>
              <a:spcBef>
                <a:spcPts val="641"/>
              </a:spcBef>
              <a:buClr>
                <a:srgbClr val="9f1926"/>
              </a:buClr>
              <a:buFont typeface="Arial"/>
              <a:buChar char="–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Overview</a:t>
            </a:r>
            <a:endParaRPr b="0" lang="en-GB" sz="2400" spc="-1" strike="noStrike">
              <a:latin typeface="Arial"/>
            </a:endParaRPr>
          </a:p>
          <a:p>
            <a:pPr lvl="1" marL="743040" indent="-284040">
              <a:lnSpc>
                <a:spcPct val="100000"/>
              </a:lnSpc>
              <a:spcBef>
                <a:spcPts val="641"/>
              </a:spcBef>
              <a:buClr>
                <a:srgbClr val="9f1926"/>
              </a:buClr>
              <a:buFont typeface="Arial"/>
              <a:buChar char="–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Guidance system</a:t>
            </a:r>
            <a:endParaRPr b="0" lang="en-GB" sz="2400" spc="-1" strike="noStrike">
              <a:latin typeface="Arial"/>
            </a:endParaRPr>
          </a:p>
          <a:p>
            <a:pPr lvl="1" marL="743040" indent="-284040">
              <a:lnSpc>
                <a:spcPct val="100000"/>
              </a:lnSpc>
              <a:buClr>
                <a:srgbClr val="9f1926"/>
              </a:buClr>
              <a:buFont typeface="Arial"/>
              <a:buChar char="–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Ground station 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Applications &amp; potential collaborations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R&amp;D / Commercial / Ham Radio Challenges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2800" spc="-1" strike="noStrike">
              <a:latin typeface="Arial"/>
            </a:endParaRPr>
          </a:p>
        </p:txBody>
      </p:sp>
      <p:sp>
        <p:nvSpPr>
          <p:cNvPr id="260" name="CustomShape 3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D9274B29-0B9D-4BDB-9E6E-07121B18A19B}" type="slidenum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261" name="CustomShape 4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fld id="{1D42CDC4-0CD9-4E03-AC62-EA34B9FAC519}" type="datetime1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05/09/2019</a:t>
            </a:fld>
            <a:endParaRPr b="0" lang="en-GB" sz="12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CustomShape 1"/>
          <p:cNvSpPr/>
          <p:nvPr/>
        </p:nvSpPr>
        <p:spPr>
          <a:xfrm>
            <a:off x="457200" y="188640"/>
            <a:ext cx="8227800" cy="7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GB" sz="2800" spc="-1" strike="noStrike">
                <a:solidFill>
                  <a:srgbClr val="9f1926"/>
                </a:solidFill>
                <a:latin typeface="Calibri"/>
                <a:ea typeface="DejaVu Sans"/>
              </a:rPr>
              <a:t>Potential applications &amp; Collaborations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442" name="CustomShape 2"/>
          <p:cNvSpPr/>
          <p:nvPr/>
        </p:nvSpPr>
        <p:spPr>
          <a:xfrm>
            <a:off x="457200" y="1052640"/>
            <a:ext cx="8227800" cy="49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1280">
              <a:lnSpc>
                <a:spcPct val="100000"/>
              </a:lnSpc>
              <a:spcBef>
                <a:spcPts val="320"/>
              </a:spcBef>
              <a:buClr>
                <a:srgbClr val="9f1926"/>
              </a:buClr>
              <a:buFont typeface="Arial"/>
              <a:buChar char="•"/>
            </a:pPr>
            <a:r>
              <a:rPr b="1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Low-cost technology for commercial applications </a:t>
            </a:r>
            <a:endParaRPr b="0" lang="en-GB" sz="18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320"/>
              </a:spcBef>
              <a:buClr>
                <a:srgbClr val="9f1926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Less than 1 kg of weight → making it easier for anyone to launch a satellite.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use of 3D  Printing, which has the potential to significantly reduce the manufacturing cost, total time for the design 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cycle, and material waste  </a:t>
            </a:r>
            <a:endParaRPr b="0" lang="en-GB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1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Combinations of 3, 6 or 12 PocketQubes can carry out commercial applications</a:t>
            </a: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Single cubes were developed as tools for teaching and technical demonstration.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But these larger, more powerful crafts offer new kinds of opportunities.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1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Earth Observation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r>
              <a:rPr b="1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1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Constellations of these crafts take more frequent images than traditional satellites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b="0" lang="en-GB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One 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satellite can take up to 48hrs to fly back over the same site. </a:t>
            </a:r>
            <a:br/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A swarm of 50 satellites would take an image almost every hour.</a:t>
            </a:r>
            <a:endParaRPr b="0" lang="en-GB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Capable of approximately  15m GSD @ 350km Orbit. </a:t>
            </a:r>
            <a:endParaRPr b="0" lang="en-GB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Can be upgraded to hit better specs</a:t>
            </a:r>
            <a:endParaRPr b="0" lang="en-GB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Look at different spectral bands.</a:t>
            </a:r>
            <a:endParaRPr b="0" lang="en-GB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b="0" lang="en-GB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Internet of Things Missions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r>
              <a:rPr b="1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Inter Satellite Links mission with STARA SPACE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r>
              <a:rPr b="1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R&amp;D Collaborations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r>
              <a:rPr b="1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Integrating Antennas on Solar Panels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Propulsion system Integration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Deployable lens </a:t>
            </a:r>
            <a:endParaRPr b="0" lang="en-GB" sz="1800" spc="-1" strike="noStrike">
              <a:latin typeface="Arial"/>
            </a:endParaRPr>
          </a:p>
          <a:p>
            <a:pPr lvl="1" marL="743040" indent="-284040">
              <a:lnSpc>
                <a:spcPct val="100000"/>
              </a:lnSpc>
              <a:spcBef>
                <a:spcPts val="320"/>
              </a:spcBef>
              <a:buClr>
                <a:srgbClr val="9f1926"/>
              </a:buClr>
              <a:buFont typeface="Arial"/>
              <a:buChar char="–"/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GB" sz="1800" spc="-1" strike="noStrike">
              <a:latin typeface="Arial"/>
            </a:endParaRPr>
          </a:p>
        </p:txBody>
      </p:sp>
      <p:sp>
        <p:nvSpPr>
          <p:cNvPr id="443" name="CustomShape 3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fld id="{80961D77-21AB-4890-93EB-FBFDEA127F2F}" type="datetime1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05/09/2019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444" name="CustomShape 4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9A387ADF-E474-4A21-A76B-2691BACF9687}" type="slidenum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en-GB" sz="1200" spc="-1" strike="noStrike">
              <a:latin typeface="Arial"/>
            </a:endParaRPr>
          </a:p>
        </p:txBody>
      </p:sp>
      <p:pic>
        <p:nvPicPr>
          <p:cNvPr id="445" name="Picture 6" descr=""/>
          <p:cNvPicPr/>
          <p:nvPr/>
        </p:nvPicPr>
        <p:blipFill>
          <a:blip r:embed="rId1"/>
          <a:srcRect l="0" t="9057" r="0" b="0"/>
          <a:stretch/>
        </p:blipFill>
        <p:spPr>
          <a:xfrm rot="16200000">
            <a:off x="6625080" y="2878920"/>
            <a:ext cx="1364400" cy="1654560"/>
          </a:xfrm>
          <a:prstGeom prst="rect">
            <a:avLst/>
          </a:prstGeom>
          <a:ln>
            <a:noFill/>
          </a:ln>
        </p:spPr>
      </p:pic>
      <p:pic>
        <p:nvPicPr>
          <p:cNvPr id="446" name="Picture 2" descr=""/>
          <p:cNvPicPr/>
          <p:nvPr/>
        </p:nvPicPr>
        <p:blipFill>
          <a:blip r:embed="rId2"/>
          <a:srcRect l="0" t="8058" r="0" b="15834"/>
          <a:stretch/>
        </p:blipFill>
        <p:spPr>
          <a:xfrm>
            <a:off x="5046840" y="4608000"/>
            <a:ext cx="2081160" cy="1584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4" dur="indefinite" restart="never" nodeType="tmRoot">
          <p:childTnLst>
            <p:seq>
              <p:cTn id="45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CustomShape 1"/>
          <p:cNvSpPr/>
          <p:nvPr/>
        </p:nvSpPr>
        <p:spPr>
          <a:xfrm>
            <a:off x="359280" y="1296000"/>
            <a:ext cx="849672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5e6a71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5e6a71"/>
                </a:solidFill>
                <a:latin typeface="Calibri"/>
              </a:rPr>
              <a:t>Baseline:</a:t>
            </a:r>
            <a:endParaRPr b="0" lang="en-GB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5e6a71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5e6a71"/>
                </a:solidFill>
                <a:latin typeface="Calibri"/>
              </a:rPr>
              <a:t>Transparent-like antenna for end-fire radiation which can exploit a thicker substrate should it be needed. </a:t>
            </a:r>
            <a:br/>
            <a:r>
              <a:rPr b="0" lang="en-GB" sz="1800" spc="-1" strike="noStrike">
                <a:solidFill>
                  <a:srgbClr val="5e6a71"/>
                </a:solidFill>
                <a:latin typeface="Calibri"/>
              </a:rPr>
              <a:t>	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448" name="Picture 10" descr=""/>
          <p:cNvPicPr/>
          <p:nvPr/>
        </p:nvPicPr>
        <p:blipFill>
          <a:blip r:embed="rId1"/>
          <a:srcRect l="44266" t="0" r="0" b="0"/>
          <a:stretch/>
        </p:blipFill>
        <p:spPr>
          <a:xfrm>
            <a:off x="865800" y="2457000"/>
            <a:ext cx="2662200" cy="1215000"/>
          </a:xfrm>
          <a:prstGeom prst="rect">
            <a:avLst/>
          </a:prstGeom>
          <a:ln>
            <a:noFill/>
          </a:ln>
        </p:spPr>
      </p:pic>
      <p:grpSp>
        <p:nvGrpSpPr>
          <p:cNvPr id="449" name="Group 2"/>
          <p:cNvGrpSpPr/>
          <p:nvPr/>
        </p:nvGrpSpPr>
        <p:grpSpPr>
          <a:xfrm>
            <a:off x="4176000" y="2161440"/>
            <a:ext cx="4487400" cy="1726560"/>
            <a:chOff x="4176000" y="2161440"/>
            <a:chExt cx="4487400" cy="1726560"/>
          </a:xfrm>
        </p:grpSpPr>
        <p:sp>
          <p:nvSpPr>
            <p:cNvPr id="450" name="CustomShape 3"/>
            <p:cNvSpPr/>
            <p:nvPr/>
          </p:nvSpPr>
          <p:spPr>
            <a:xfrm>
              <a:off x="5121360" y="3263760"/>
              <a:ext cx="1712520" cy="68760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51" name="CustomShape 4"/>
            <p:cNvSpPr/>
            <p:nvPr/>
          </p:nvSpPr>
          <p:spPr>
            <a:xfrm>
              <a:off x="5121360" y="3194640"/>
              <a:ext cx="1712520" cy="6876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52" name="CustomShape 5"/>
            <p:cNvSpPr/>
            <p:nvPr/>
          </p:nvSpPr>
          <p:spPr>
            <a:xfrm>
              <a:off x="5121360" y="3056040"/>
              <a:ext cx="1712520" cy="137880"/>
            </a:xfrm>
            <a:prstGeom prst="rect">
              <a:avLst/>
            </a:prstGeom>
            <a:solidFill>
              <a:srgbClr val="7a6e28"/>
            </a:solidFill>
            <a:ln>
              <a:solidFill>
                <a:srgbClr val="7a6e2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53" name="CustomShape 6"/>
            <p:cNvSpPr/>
            <p:nvPr/>
          </p:nvSpPr>
          <p:spPr>
            <a:xfrm>
              <a:off x="5121360" y="2986920"/>
              <a:ext cx="1712520" cy="6876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54" name="CustomShape 7"/>
            <p:cNvSpPr/>
            <p:nvPr/>
          </p:nvSpPr>
          <p:spPr>
            <a:xfrm>
              <a:off x="5121360" y="2917800"/>
              <a:ext cx="1712520" cy="68760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55" name="CustomShape 8"/>
            <p:cNvSpPr/>
            <p:nvPr/>
          </p:nvSpPr>
          <p:spPr>
            <a:xfrm>
              <a:off x="5121360" y="2848680"/>
              <a:ext cx="1712520" cy="6876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56" name="CustomShape 9"/>
            <p:cNvSpPr/>
            <p:nvPr/>
          </p:nvSpPr>
          <p:spPr>
            <a:xfrm>
              <a:off x="4176000" y="2977920"/>
              <a:ext cx="1011960" cy="6390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5e6a71"/>
                  </a:solidFill>
                  <a:latin typeface="Calibri"/>
                </a:rPr>
                <a:t>Paint layers </a:t>
              </a:r>
              <a:endParaRPr b="0" lang="en-GB" sz="1800" spc="-1" strike="noStrike">
                <a:latin typeface="Arial"/>
              </a:endParaRPr>
            </a:p>
          </p:txBody>
        </p:sp>
        <p:sp>
          <p:nvSpPr>
            <p:cNvPr id="457" name="CustomShape 10"/>
            <p:cNvSpPr/>
            <p:nvPr/>
          </p:nvSpPr>
          <p:spPr>
            <a:xfrm flipV="1">
              <a:off x="4974120" y="2732400"/>
              <a:ext cx="126360" cy="1965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</a:schemeClr>
              </a:solidFill>
              <a:round/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58" name="CustomShape 11"/>
            <p:cNvSpPr/>
            <p:nvPr/>
          </p:nvSpPr>
          <p:spPr>
            <a:xfrm>
              <a:off x="4983120" y="3163680"/>
              <a:ext cx="137880" cy="134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</a:schemeClr>
              </a:solidFill>
              <a:round/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59" name="CustomShape 12"/>
            <p:cNvSpPr/>
            <p:nvPr/>
          </p:nvSpPr>
          <p:spPr>
            <a:xfrm>
              <a:off x="6972480" y="2883240"/>
              <a:ext cx="154980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c00000"/>
                  </a:solidFill>
                  <a:latin typeface="Calibri"/>
                </a:rPr>
                <a:t>Copper 35 μm</a:t>
              </a:r>
              <a:endParaRPr b="0" lang="en-GB" sz="1800" spc="-1" strike="noStrike">
                <a:latin typeface="Arial"/>
              </a:endParaRPr>
            </a:p>
          </p:txBody>
        </p:sp>
        <p:sp>
          <p:nvSpPr>
            <p:cNvPr id="460" name="CustomShape 13"/>
            <p:cNvSpPr/>
            <p:nvPr/>
          </p:nvSpPr>
          <p:spPr>
            <a:xfrm flipH="1">
              <a:off x="6851880" y="3060720"/>
              <a:ext cx="137880" cy="191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c00000"/>
              </a:solidFill>
              <a:round/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61" name="CustomShape 14"/>
            <p:cNvSpPr/>
            <p:nvPr/>
          </p:nvSpPr>
          <p:spPr>
            <a:xfrm flipH="1" flipV="1">
              <a:off x="6838560" y="2986920"/>
              <a:ext cx="132840" cy="806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c00000"/>
              </a:solidFill>
              <a:round/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62" name="CustomShape 15"/>
            <p:cNvSpPr/>
            <p:nvPr/>
          </p:nvSpPr>
          <p:spPr>
            <a:xfrm>
              <a:off x="5558040" y="3523320"/>
              <a:ext cx="143244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7a6e28"/>
                  </a:solidFill>
                  <a:latin typeface="Calibri"/>
                </a:rPr>
                <a:t>FR-4 0.4 mm</a:t>
              </a:r>
              <a:endParaRPr b="0" lang="en-GB" sz="1800" spc="-1" strike="noStrike">
                <a:latin typeface="Arial"/>
              </a:endParaRPr>
            </a:p>
          </p:txBody>
        </p:sp>
        <p:sp>
          <p:nvSpPr>
            <p:cNvPr id="463" name="CustomShape 16"/>
            <p:cNvSpPr/>
            <p:nvPr/>
          </p:nvSpPr>
          <p:spPr>
            <a:xfrm flipV="1">
              <a:off x="5977800" y="2502000"/>
              <a:ext cx="360" cy="5533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7a6e28"/>
              </a:solidFill>
              <a:round/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64" name="CustomShape 17"/>
            <p:cNvSpPr/>
            <p:nvPr/>
          </p:nvSpPr>
          <p:spPr>
            <a:xfrm>
              <a:off x="6852600" y="2161440"/>
              <a:ext cx="1810800" cy="6390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2c9cff"/>
                  </a:solidFill>
                  <a:latin typeface="Calibri"/>
                </a:rPr>
                <a:t>Solar cell ~0.2mm + extra </a:t>
              </a:r>
              <a:endParaRPr b="0" lang="en-GB" sz="1800" spc="-1" strike="noStrike">
                <a:latin typeface="Arial"/>
              </a:endParaRPr>
            </a:p>
          </p:txBody>
        </p:sp>
        <p:sp>
          <p:nvSpPr>
            <p:cNvPr id="465" name="CustomShape 18"/>
            <p:cNvSpPr/>
            <p:nvPr/>
          </p:nvSpPr>
          <p:spPr>
            <a:xfrm flipH="1" flipV="1">
              <a:off x="6971760" y="2797920"/>
              <a:ext cx="785160" cy="9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94d6"/>
              </a:solidFill>
              <a:round/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466" name="CustomShape 19"/>
          <p:cNvSpPr/>
          <p:nvPr/>
        </p:nvSpPr>
        <p:spPr>
          <a:xfrm>
            <a:off x="5635440" y="3029760"/>
            <a:ext cx="1730880" cy="199440"/>
          </a:xfrm>
          <a:prstGeom prst="rect">
            <a:avLst/>
          </a:prstGeom>
          <a:noFill/>
          <a:ln>
            <a:custDash>
              <a:ds d="100000" sp="100000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7" name="TextShape 20"/>
          <p:cNvSpPr txBox="1"/>
          <p:nvPr/>
        </p:nvSpPr>
        <p:spPr>
          <a:xfrm>
            <a:off x="288000" y="216000"/>
            <a:ext cx="5907960" cy="446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2800" spc="-1" strike="noStrike">
                <a:solidFill>
                  <a:srgbClr val="9f1926"/>
                </a:solidFill>
                <a:latin typeface="Calibri"/>
                <a:ea typeface="DejaVu Sans"/>
              </a:rPr>
              <a:t>Potential applications &amp; Collaborations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468" name="CustomShape 21"/>
          <p:cNvSpPr/>
          <p:nvPr/>
        </p:nvSpPr>
        <p:spPr>
          <a:xfrm>
            <a:off x="45756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fld id="{03772ECE-77A1-425C-B61F-940B1AFBD816}" type="datetime1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05/09/2019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469" name="CustomShape 22"/>
          <p:cNvSpPr/>
          <p:nvPr/>
        </p:nvSpPr>
        <p:spPr>
          <a:xfrm>
            <a:off x="655344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AC976A54-7ABB-4FF9-8865-6AA3B9AA3F94}" type="slidenum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&lt;number&gt;</a:t>
            </a:fld>
            <a:endParaRPr b="0" lang="en-GB" sz="1200" spc="-1" strike="noStrike">
              <a:latin typeface="Arial"/>
            </a:endParaRPr>
          </a:p>
        </p:txBody>
      </p:sp>
      <p:pic>
        <p:nvPicPr>
          <p:cNvPr id="470" name="Picture 2" descr=""/>
          <p:cNvPicPr/>
          <p:nvPr/>
        </p:nvPicPr>
        <p:blipFill>
          <a:blip r:embed="rId2"/>
          <a:srcRect l="0" t="8058" r="0" b="15834"/>
          <a:stretch/>
        </p:blipFill>
        <p:spPr>
          <a:xfrm>
            <a:off x="2952000" y="4126680"/>
            <a:ext cx="2808000" cy="2137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6" dur="indefinite" restart="never" nodeType="tmRoot">
          <p:childTnLst>
            <p:seq>
              <p:cTn id="47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9f1926"/>
                </a:solidFill>
                <a:latin typeface="Calibri"/>
                <a:ea typeface="DejaVu Sans"/>
              </a:rPr>
              <a:t>Ham Radio Operators Challenges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472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First Person to track Unicorn2 satellite Call Sign</a:t>
            </a:r>
            <a:endParaRPr b="0" lang="en-GB" sz="32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Down Load Telemetry/ Image from Unicorn2</a:t>
            </a:r>
            <a:endParaRPr b="0" lang="en-GB" sz="32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Open Source Graphical User Interface (GUI) -Alba Orbital web.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473" name="CustomShape 3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fld id="{FC803126-3EBE-4555-B6FD-1D1BA57C83EC}" type="datetime1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05/09/2019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474" name="CustomShape 4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950ED4ED-D21A-4D10-93BD-0084BB2D9A8E}" type="slidenum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&lt;number&gt;</a:t>
            </a:fld>
            <a:endParaRPr b="0" lang="en-GB" sz="1200" spc="-1" strike="noStrike">
              <a:latin typeface="Arial"/>
            </a:endParaRPr>
          </a:p>
        </p:txBody>
      </p:sp>
    </p:spTree>
  </p:cSld>
  <p:timing>
    <p:tnLst>
      <p:par>
        <p:cTn id="48" dur="indefinite" restart="never" nodeType="tmRoot">
          <p:childTnLst>
            <p:seq>
              <p:cTn id="49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42480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6" name="CustomShape 2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7C7463ED-752D-4D6F-9A89-5FEE2A82339E}" type="slidenum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&lt;number&gt;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477" name="CustomShape 3"/>
          <p:cNvSpPr/>
          <p:nvPr/>
        </p:nvSpPr>
        <p:spPr>
          <a:xfrm>
            <a:off x="4249440" y="2796120"/>
            <a:ext cx="3814560" cy="20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9f1926"/>
                </a:solidFill>
                <a:latin typeface="Calibri"/>
                <a:ea typeface="DejaVu Sans"/>
              </a:rPr>
              <a:t>THANK YOU</a:t>
            </a:r>
            <a:endParaRPr b="0" lang="en-GB" sz="4400" spc="-1" strike="noStrike">
              <a:latin typeface="Arial"/>
            </a:endParaRPr>
          </a:p>
        </p:txBody>
      </p:sp>
    </p:spTree>
  </p:cSld>
  <p:timing>
    <p:tnLst>
      <p:par>
        <p:cTn id="50" dur="indefinite" restart="never" nodeType="tmRoot">
          <p:childTnLst>
            <p:seq>
              <p:cTn id="51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655344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10B4BA25-36D4-4D6C-9E6B-B8FDE30AC892}" type="slidenum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263" name="CustomShape 2"/>
          <p:cNvSpPr/>
          <p:nvPr/>
        </p:nvSpPr>
        <p:spPr>
          <a:xfrm>
            <a:off x="45756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fld id="{9D2A6A03-0AFD-466B-9A89-07FA6D965D9C}" type="datetime1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05/09/2019</a:t>
            </a:fld>
            <a:endParaRPr b="0" lang="en-GB" sz="1200" spc="-1" strike="noStrike">
              <a:latin typeface="Arial"/>
            </a:endParaRPr>
          </a:p>
        </p:txBody>
      </p:sp>
      <p:pic>
        <p:nvPicPr>
          <p:cNvPr id="264" name="" descr=""/>
          <p:cNvPicPr/>
          <p:nvPr/>
        </p:nvPicPr>
        <p:blipFill>
          <a:blip r:embed="rId1"/>
          <a:srcRect l="30809" t="31053" r="15644" b="18519"/>
          <a:stretch/>
        </p:blipFill>
        <p:spPr>
          <a:xfrm>
            <a:off x="58680" y="576000"/>
            <a:ext cx="8941320" cy="5184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457200" y="188640"/>
            <a:ext cx="8227800" cy="7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2"/>
          <p:cNvSpPr/>
          <p:nvPr/>
        </p:nvSpPr>
        <p:spPr>
          <a:xfrm>
            <a:off x="258120" y="4721760"/>
            <a:ext cx="8227800" cy="1748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  <a:spcBef>
                <a:spcPts val="561"/>
              </a:spcBef>
            </a:pPr>
            <a:endParaRPr b="0" lang="en-GB" sz="18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360"/>
              </a:spcBef>
              <a:buClr>
                <a:srgbClr val="9f1926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shrinking is well justified</a:t>
            </a:r>
            <a:endParaRPr b="0" lang="en-GB" sz="1800" spc="-1" strike="noStrike">
              <a:latin typeface="Arial"/>
            </a:endParaRPr>
          </a:p>
          <a:p>
            <a:pPr lvl="1" marL="743040" indent="-284040">
              <a:lnSpc>
                <a:spcPct val="100000"/>
              </a:lnSpc>
              <a:spcBef>
                <a:spcPts val="320"/>
              </a:spcBef>
              <a:buClr>
                <a:srgbClr val="9f1926"/>
              </a:buClr>
              <a:buFont typeface="Arial"/>
              <a:buChar char="–"/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Compact  </a:t>
            </a:r>
            <a:r>
              <a:rPr b="0" lang="en-GB" sz="1600" spc="-1" strike="noStrike">
                <a:solidFill>
                  <a:srgbClr val="000000"/>
                </a:solidFill>
                <a:latin typeface="Wingdings"/>
                <a:ea typeface="DejaVu Sans"/>
              </a:rPr>
              <a:t>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Less expensive &amp; Less Junk in Space</a:t>
            </a:r>
            <a:endParaRPr b="0" lang="en-GB" sz="16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360"/>
              </a:spcBef>
              <a:buClr>
                <a:srgbClr val="9f1926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Possibility of having bigger satellite constellations</a:t>
            </a:r>
            <a:endParaRPr b="0" lang="en-GB" sz="1800" spc="-1" strike="noStrike">
              <a:latin typeface="Arial"/>
            </a:endParaRPr>
          </a:p>
          <a:p>
            <a:pPr lvl="1" marL="743040" indent="-284040">
              <a:lnSpc>
                <a:spcPct val="100000"/>
              </a:lnSpc>
              <a:spcBef>
                <a:spcPts val="320"/>
              </a:spcBef>
              <a:buClr>
                <a:srgbClr val="9f1926"/>
              </a:buClr>
              <a:buFont typeface="Arial"/>
              <a:buChar char="–"/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Easier tracking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267" name="CustomShape 3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fld id="{A2B548D9-5027-4A0A-9434-291A0646C936}" type="datetime1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05/09/2019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268" name="CustomShape 4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3287F139-A2F8-4B67-B5BF-B81B78AB6835}" type="slidenum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en-GB" sz="1200" spc="-1" strike="noStrike">
              <a:latin typeface="Arial"/>
            </a:endParaRPr>
          </a:p>
        </p:txBody>
      </p:sp>
      <p:pic>
        <p:nvPicPr>
          <p:cNvPr id="269" name="Picture 2" descr=""/>
          <p:cNvPicPr/>
          <p:nvPr/>
        </p:nvPicPr>
        <p:blipFill>
          <a:blip r:embed="rId1"/>
          <a:srcRect l="0" t="59728" r="0" b="0"/>
          <a:stretch/>
        </p:blipFill>
        <p:spPr>
          <a:xfrm>
            <a:off x="340560" y="3331080"/>
            <a:ext cx="8062920" cy="1748880"/>
          </a:xfrm>
          <a:prstGeom prst="rect">
            <a:avLst/>
          </a:prstGeom>
          <a:ln>
            <a:noFill/>
          </a:ln>
        </p:spPr>
      </p:pic>
      <p:pic>
        <p:nvPicPr>
          <p:cNvPr id="270" name="Picture 6" descr=""/>
          <p:cNvPicPr/>
          <p:nvPr/>
        </p:nvPicPr>
        <p:blipFill>
          <a:blip r:embed="rId2"/>
          <a:srcRect l="23242" t="36019" r="23242" b="9385"/>
          <a:stretch/>
        </p:blipFill>
        <p:spPr>
          <a:xfrm>
            <a:off x="1971360" y="253800"/>
            <a:ext cx="5199840" cy="2981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457200" y="188640"/>
            <a:ext cx="8228880" cy="71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GB" sz="2800" spc="-1" strike="noStrike">
                <a:solidFill>
                  <a:srgbClr val="9f1926"/>
                </a:solidFill>
                <a:latin typeface="Calibri"/>
              </a:rPr>
              <a:t>Make it fly !!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272" name="CustomShape 2"/>
          <p:cNvSpPr/>
          <p:nvPr/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fld id="{EDE9A03E-43FF-49CC-A2A8-54C1C8E3D02C}" type="datetime1">
              <a:rPr b="0" lang="en-GB" sz="1200" spc="-1" strike="noStrike">
                <a:solidFill>
                  <a:srgbClr val="ffffff"/>
                </a:solidFill>
                <a:latin typeface="Calibri"/>
              </a:rPr>
              <a:t>05/09/2019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273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F503BD73-3BF9-4A39-8175-7F886392DDEE}" type="slidenum">
              <a:rPr b="0" lang="en-GB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GB" sz="1200" spc="-1" strike="noStrike">
              <a:latin typeface="Arial"/>
            </a:endParaRPr>
          </a:p>
        </p:txBody>
      </p:sp>
      <p:pic>
        <p:nvPicPr>
          <p:cNvPr id="274" name="Picture 5" descr=""/>
          <p:cNvPicPr/>
          <p:nvPr/>
        </p:nvPicPr>
        <p:blipFill>
          <a:blip r:embed="rId1"/>
          <a:srcRect l="7446" t="6483" r="10663" b="1504"/>
          <a:stretch/>
        </p:blipFill>
        <p:spPr>
          <a:xfrm>
            <a:off x="3743640" y="864360"/>
            <a:ext cx="4392360" cy="4967640"/>
          </a:xfrm>
          <a:prstGeom prst="rect">
            <a:avLst/>
          </a:prstGeom>
          <a:ln>
            <a:noFill/>
          </a:ln>
        </p:spPr>
      </p:pic>
      <p:sp>
        <p:nvSpPr>
          <p:cNvPr id="275" name="CustomShape 4"/>
          <p:cNvSpPr/>
          <p:nvPr/>
        </p:nvSpPr>
        <p:spPr>
          <a:xfrm>
            <a:off x="1236960" y="3349080"/>
            <a:ext cx="135504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6p POD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276" name="CustomShape 5"/>
          <p:cNvSpPr/>
          <p:nvPr/>
        </p:nvSpPr>
        <p:spPr>
          <a:xfrm>
            <a:off x="5373720" y="3285000"/>
            <a:ext cx="232200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96p POD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277" name="" descr=""/>
          <p:cNvPicPr/>
          <p:nvPr/>
        </p:nvPicPr>
        <p:blipFill>
          <a:blip r:embed="rId2"/>
          <a:srcRect l="16539" t="20073" r="18055" b="16561"/>
          <a:stretch/>
        </p:blipFill>
        <p:spPr>
          <a:xfrm>
            <a:off x="288360" y="1656360"/>
            <a:ext cx="3167640" cy="1727640"/>
          </a:xfrm>
          <a:prstGeom prst="rect">
            <a:avLst/>
          </a:prstGeom>
          <a:ln>
            <a:noFill/>
          </a:ln>
        </p:spPr>
      </p:pic>
      <p:pic>
        <p:nvPicPr>
          <p:cNvPr id="278" name="" descr=""/>
          <p:cNvPicPr/>
          <p:nvPr/>
        </p:nvPicPr>
        <p:blipFill>
          <a:blip r:embed="rId3"/>
          <a:stretch/>
        </p:blipFill>
        <p:spPr>
          <a:xfrm>
            <a:off x="288000" y="3744000"/>
            <a:ext cx="3197520" cy="180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" descr=""/>
          <p:cNvPicPr/>
          <p:nvPr/>
        </p:nvPicPr>
        <p:blipFill>
          <a:blip r:embed="rId1"/>
          <a:srcRect l="32382" t="0" r="35329" b="0"/>
          <a:stretch/>
        </p:blipFill>
        <p:spPr>
          <a:xfrm>
            <a:off x="216000" y="3312000"/>
            <a:ext cx="1332360" cy="2321280"/>
          </a:xfrm>
          <a:prstGeom prst="rect">
            <a:avLst/>
          </a:prstGeom>
          <a:ln>
            <a:noFill/>
          </a:ln>
        </p:spPr>
      </p:pic>
      <p:pic>
        <p:nvPicPr>
          <p:cNvPr id="280" name="Picture 4" descr=""/>
          <p:cNvPicPr/>
          <p:nvPr/>
        </p:nvPicPr>
        <p:blipFill>
          <a:blip r:embed="rId2"/>
          <a:srcRect l="22792" t="0" r="25171" b="0"/>
          <a:stretch/>
        </p:blipFill>
        <p:spPr>
          <a:xfrm>
            <a:off x="5479560" y="3300480"/>
            <a:ext cx="1423800" cy="1539000"/>
          </a:xfrm>
          <a:prstGeom prst="rect">
            <a:avLst/>
          </a:prstGeom>
          <a:ln>
            <a:noFill/>
          </a:ln>
        </p:spPr>
      </p:pic>
      <p:sp>
        <p:nvSpPr>
          <p:cNvPr id="281" name="CustomShape 1"/>
          <p:cNvSpPr/>
          <p:nvPr/>
        </p:nvSpPr>
        <p:spPr>
          <a:xfrm>
            <a:off x="457200" y="188640"/>
            <a:ext cx="8227800" cy="7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GB" sz="2800" spc="-1" strike="noStrike">
                <a:solidFill>
                  <a:srgbClr val="9f1926"/>
                </a:solidFill>
                <a:latin typeface="Calibri"/>
                <a:ea typeface="DejaVu Sans"/>
              </a:rPr>
              <a:t>Alba Orbital &amp; PocketQubes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282" name="CustomShape 2"/>
          <p:cNvSpPr/>
          <p:nvPr/>
        </p:nvSpPr>
        <p:spPr>
          <a:xfrm>
            <a:off x="457200" y="1052640"/>
            <a:ext cx="8227800" cy="49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1280">
              <a:lnSpc>
                <a:spcPct val="100000"/>
              </a:lnSpc>
              <a:spcBef>
                <a:spcPts val="360"/>
              </a:spcBef>
              <a:buClr>
                <a:srgbClr val="9f1926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Working up from parts to full platforms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GB" sz="18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360"/>
              </a:spcBef>
              <a:buClr>
                <a:srgbClr val="9f1926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10 FT Staff and growing</a:t>
            </a:r>
            <a:endParaRPr b="0" lang="en-GB" sz="18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360"/>
              </a:spcBef>
              <a:buClr>
                <a:srgbClr val="9f1926"/>
              </a:buClr>
              <a:buFont typeface="Arial"/>
              <a:buChar char="•"/>
            </a:pPr>
            <a:endParaRPr b="0" lang="en-GB" sz="18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360"/>
              </a:spcBef>
              <a:buClr>
                <a:srgbClr val="9f1926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Currently planning for production rate of 1/month with new facilities (2020-2021)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GB" sz="1800" spc="-1" strike="noStrike">
              <a:latin typeface="Arial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fld id="{78E0D5FD-46EE-46D6-BDBD-D052AF9ED5C2}" type="datetime1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05/09/2019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284" name="CustomShape 4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2E1595EF-8CE1-4805-A786-4F3682F4FCFD}" type="slidenum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en-GB" sz="1200" spc="-1" strike="noStrike">
              <a:latin typeface="Arial"/>
            </a:endParaRPr>
          </a:p>
        </p:txBody>
      </p:sp>
      <p:pic>
        <p:nvPicPr>
          <p:cNvPr id="285" name="Picture 6" descr=""/>
          <p:cNvPicPr/>
          <p:nvPr/>
        </p:nvPicPr>
        <p:blipFill>
          <a:blip r:embed="rId3"/>
          <a:srcRect l="7435" t="6485" r="10659" b="1508"/>
          <a:stretch/>
        </p:blipFill>
        <p:spPr>
          <a:xfrm>
            <a:off x="1918440" y="3162600"/>
            <a:ext cx="1225440" cy="1386000"/>
          </a:xfrm>
          <a:prstGeom prst="rect">
            <a:avLst/>
          </a:prstGeom>
          <a:ln>
            <a:noFill/>
          </a:ln>
        </p:spPr>
      </p:pic>
      <p:sp>
        <p:nvSpPr>
          <p:cNvPr id="286" name="CustomShape 5"/>
          <p:cNvSpPr/>
          <p:nvPr/>
        </p:nvSpPr>
        <p:spPr>
          <a:xfrm>
            <a:off x="79200" y="5541480"/>
            <a:ext cx="4024800" cy="36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https://www.rocketlabusa.com/gallery/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87" name="CustomShape 6"/>
          <p:cNvSpPr/>
          <p:nvPr/>
        </p:nvSpPr>
        <p:spPr>
          <a:xfrm>
            <a:off x="1986480" y="4523760"/>
            <a:ext cx="1553400" cy="27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96p pod</a:t>
            </a:r>
            <a:endParaRPr b="0" lang="en-GB" sz="1200" spc="-1" strike="noStrike">
              <a:latin typeface="Arial"/>
            </a:endParaRPr>
          </a:p>
        </p:txBody>
      </p:sp>
      <p:pic>
        <p:nvPicPr>
          <p:cNvPr id="288" name="Picture 2" descr=""/>
          <p:cNvPicPr/>
          <p:nvPr/>
        </p:nvPicPr>
        <p:blipFill>
          <a:blip r:embed="rId4"/>
          <a:stretch/>
        </p:blipFill>
        <p:spPr>
          <a:xfrm>
            <a:off x="3611160" y="3268440"/>
            <a:ext cx="1926360" cy="1539000"/>
          </a:xfrm>
          <a:prstGeom prst="rect">
            <a:avLst/>
          </a:prstGeom>
          <a:ln>
            <a:noFill/>
          </a:ln>
        </p:spPr>
      </p:pic>
      <p:pic>
        <p:nvPicPr>
          <p:cNvPr id="289" name="Picture 6" descr=""/>
          <p:cNvPicPr/>
          <p:nvPr/>
        </p:nvPicPr>
        <p:blipFill>
          <a:blip r:embed="rId5"/>
          <a:srcRect l="26997" t="0" r="0" b="0"/>
          <a:stretch/>
        </p:blipFill>
        <p:spPr>
          <a:xfrm>
            <a:off x="7029360" y="3308760"/>
            <a:ext cx="2024640" cy="1559880"/>
          </a:xfrm>
          <a:prstGeom prst="rect">
            <a:avLst/>
          </a:prstGeom>
          <a:ln>
            <a:noFill/>
          </a:ln>
        </p:spPr>
      </p:pic>
      <p:sp>
        <p:nvSpPr>
          <p:cNvPr id="290" name="CustomShape 7"/>
          <p:cNvSpPr/>
          <p:nvPr/>
        </p:nvSpPr>
        <p:spPr>
          <a:xfrm>
            <a:off x="628200" y="3308760"/>
            <a:ext cx="430200" cy="469440"/>
          </a:xfrm>
          <a:prstGeom prst="ellipse">
            <a:avLst/>
          </a:prstGeom>
          <a:noFill/>
          <a:ln>
            <a:solidFill>
              <a:srgbClr val="bf1e2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1" name="CustomShape 8"/>
          <p:cNvSpPr/>
          <p:nvPr/>
        </p:nvSpPr>
        <p:spPr>
          <a:xfrm>
            <a:off x="1060200" y="3481560"/>
            <a:ext cx="899280" cy="1616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2" name="CustomShape 9"/>
          <p:cNvSpPr/>
          <p:nvPr/>
        </p:nvSpPr>
        <p:spPr>
          <a:xfrm>
            <a:off x="2971800" y="3867120"/>
            <a:ext cx="1189800" cy="34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When in space</a:t>
            </a:r>
            <a:endParaRPr b="0" lang="en-GB" sz="1200" spc="-1" strike="noStrike"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457200" y="188640"/>
            <a:ext cx="8227800" cy="7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GB" sz="2800" spc="-1" strike="noStrike">
                <a:solidFill>
                  <a:srgbClr val="9f1926"/>
                </a:solidFill>
                <a:latin typeface="Calibri"/>
                <a:ea typeface="DejaVu Sans"/>
              </a:rPr>
              <a:t>FROM UNICORN – 1 ...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294" name="CustomShape 2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fld id="{4F031473-CF2E-4C50-BCFE-965BEF60B75F}" type="datetime1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05/09/2019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295" name="CustomShape 3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DB7DE480-7114-49BD-9DF3-555EAF70FBA1}" type="slidenum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en-GB" sz="1200" spc="-1" strike="noStrike">
              <a:latin typeface="Arial"/>
            </a:endParaRPr>
          </a:p>
        </p:txBody>
      </p:sp>
      <p:pic>
        <p:nvPicPr>
          <p:cNvPr id="296" name="Picture 2" descr=""/>
          <p:cNvPicPr/>
          <p:nvPr/>
        </p:nvPicPr>
        <p:blipFill>
          <a:blip r:embed="rId1"/>
          <a:srcRect l="26606" t="34483" r="28183" b="21403"/>
          <a:stretch/>
        </p:blipFill>
        <p:spPr>
          <a:xfrm>
            <a:off x="144000" y="3880080"/>
            <a:ext cx="3816000" cy="2311920"/>
          </a:xfrm>
          <a:prstGeom prst="rect">
            <a:avLst/>
          </a:prstGeom>
          <a:ln>
            <a:noFill/>
          </a:ln>
        </p:spPr>
      </p:pic>
      <p:pic>
        <p:nvPicPr>
          <p:cNvPr id="297" name="" descr=""/>
          <p:cNvPicPr/>
          <p:nvPr/>
        </p:nvPicPr>
        <p:blipFill>
          <a:blip r:embed="rId2"/>
          <a:srcRect l="25799" t="0" r="0" b="0"/>
          <a:stretch/>
        </p:blipFill>
        <p:spPr>
          <a:xfrm>
            <a:off x="282960" y="1152000"/>
            <a:ext cx="3173040" cy="2403720"/>
          </a:xfrm>
          <a:prstGeom prst="rect">
            <a:avLst/>
          </a:prstGeom>
          <a:ln>
            <a:noFill/>
          </a:ln>
        </p:spPr>
      </p:pic>
      <p:sp>
        <p:nvSpPr>
          <p:cNvPr id="298" name="TextShape 4"/>
          <p:cNvSpPr txBox="1"/>
          <p:nvPr/>
        </p:nvSpPr>
        <p:spPr>
          <a:xfrm>
            <a:off x="3960000" y="1152000"/>
            <a:ext cx="5256000" cy="3930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600" spc="-1" strike="noStrike">
                <a:latin typeface="Arial"/>
              </a:rPr>
              <a:t>Size: 2p (Double PocketQube), 50mm x 50 mm x114mm</a:t>
            </a:r>
            <a:endParaRPr b="0" lang="en-GB" sz="1600" spc="-1" strike="noStrike">
              <a:latin typeface="Arial"/>
            </a:endParaRPr>
          </a:p>
          <a:p>
            <a:endParaRPr b="0" lang="en-GB" sz="1600" spc="-1" strike="noStrike">
              <a:latin typeface="Arial"/>
            </a:endParaRPr>
          </a:p>
          <a:p>
            <a:r>
              <a:rPr b="0" lang="en-GB" sz="1600" spc="-1" strike="noStrike">
                <a:latin typeface="Arial"/>
              </a:rPr>
              <a:t>Payload Volume: 1P (50mm x 50mm x 50mm)</a:t>
            </a:r>
            <a:endParaRPr b="0" lang="en-GB" sz="1600" spc="-1" strike="noStrike">
              <a:latin typeface="Arial"/>
            </a:endParaRPr>
          </a:p>
          <a:p>
            <a:endParaRPr b="0" lang="en-GB" sz="1600" spc="-1" strike="noStrike">
              <a:latin typeface="Arial"/>
            </a:endParaRPr>
          </a:p>
          <a:p>
            <a:r>
              <a:rPr b="0" lang="en-GB" sz="1600" spc="-1" strike="noStrike">
                <a:latin typeface="Arial"/>
              </a:rPr>
              <a:t>Mass: 490 grams (approx). 100g available for payload</a:t>
            </a:r>
            <a:endParaRPr b="0" lang="en-GB" sz="1600" spc="-1" strike="noStrike">
              <a:latin typeface="Arial"/>
            </a:endParaRPr>
          </a:p>
          <a:p>
            <a:endParaRPr b="0" lang="en-GB" sz="1600" spc="-1" strike="noStrike">
              <a:latin typeface="Arial"/>
            </a:endParaRPr>
          </a:p>
          <a:p>
            <a:r>
              <a:rPr b="0" lang="en-GB" sz="1600" spc="-1" strike="noStrike">
                <a:latin typeface="Arial"/>
              </a:rPr>
              <a:t>Payload: S-band Inter Satellite Link (ISL) radio, </a:t>
            </a:r>
            <a:endParaRPr b="0" lang="en-GB" sz="1600" spc="-1" strike="noStrike">
              <a:latin typeface="Arial"/>
            </a:endParaRPr>
          </a:p>
          <a:p>
            <a:endParaRPr b="0" lang="en-GB" sz="1600" spc="-1" strike="noStrike">
              <a:latin typeface="Arial"/>
            </a:endParaRPr>
          </a:p>
          <a:p>
            <a:r>
              <a:rPr b="0" lang="en-GB" sz="1600" spc="-1" strike="noStrike">
                <a:latin typeface="Arial"/>
              </a:rPr>
              <a:t>Orbit: SSO</a:t>
            </a:r>
            <a:endParaRPr b="0" lang="en-GB" sz="1600" spc="-1" strike="noStrike">
              <a:latin typeface="Arial"/>
            </a:endParaRPr>
          </a:p>
          <a:p>
            <a:endParaRPr b="0" lang="en-GB" sz="1600" spc="-1" strike="noStrike">
              <a:latin typeface="Arial"/>
            </a:endParaRPr>
          </a:p>
          <a:p>
            <a:r>
              <a:rPr b="0" lang="en-GB" sz="1600" spc="-1" strike="noStrike">
                <a:latin typeface="Arial"/>
              </a:rPr>
              <a:t>Power: 1W On-Orbit Average Power</a:t>
            </a:r>
            <a:endParaRPr b="0" lang="en-GB" sz="1600" spc="-1" strike="noStrike">
              <a:latin typeface="Arial"/>
            </a:endParaRPr>
          </a:p>
          <a:p>
            <a:endParaRPr b="0" lang="en-GB" sz="1600" spc="-1" strike="noStrike">
              <a:latin typeface="Arial"/>
            </a:endParaRPr>
          </a:p>
          <a:p>
            <a:r>
              <a:rPr b="0" lang="en-GB" sz="1600" spc="-1" strike="noStrike">
                <a:latin typeface="Arial"/>
              </a:rPr>
              <a:t>Passive attitude stabilisation</a:t>
            </a:r>
            <a:endParaRPr b="0" lang="en-GB" sz="1600" spc="-1" strike="noStrike">
              <a:latin typeface="Arial"/>
            </a:endParaRPr>
          </a:p>
          <a:p>
            <a:endParaRPr b="0" lang="en-GB" sz="1600" spc="-1" strike="noStrike">
              <a:latin typeface="Arial"/>
            </a:endParaRPr>
          </a:p>
          <a:p>
            <a:r>
              <a:rPr b="0" lang="en-GB" sz="1600" spc="-1" strike="noStrike">
                <a:latin typeface="Arial"/>
              </a:rPr>
              <a:t>PQ60 Payload Compatible - see </a:t>
            </a:r>
            <a:r>
              <a:rPr b="0" lang="en-GB" sz="1600" spc="-1" strike="noStrike">
                <a:latin typeface="Arial"/>
                <a:hlinkClick r:id="rId3"/>
              </a:rPr>
              <a:t>www.pq60.net</a:t>
            </a:r>
            <a:endParaRPr b="0" lang="en-GB" sz="1600" spc="-1" strike="noStrike"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" descr=""/>
          <p:cNvPicPr/>
          <p:nvPr/>
        </p:nvPicPr>
        <p:blipFill>
          <a:blip r:embed="rId1"/>
          <a:stretch/>
        </p:blipFill>
        <p:spPr>
          <a:xfrm>
            <a:off x="976320" y="822240"/>
            <a:ext cx="6727680" cy="5045760"/>
          </a:xfrm>
          <a:prstGeom prst="rect">
            <a:avLst/>
          </a:prstGeom>
          <a:ln>
            <a:noFill/>
          </a:ln>
        </p:spPr>
      </p:pic>
      <p:sp>
        <p:nvSpPr>
          <p:cNvPr id="300" name="CustomShape 1"/>
          <p:cNvSpPr/>
          <p:nvPr/>
        </p:nvSpPr>
        <p:spPr>
          <a:xfrm>
            <a:off x="457200" y="188640"/>
            <a:ext cx="8227800" cy="7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GB" sz="2800" spc="-1" strike="noStrike">
                <a:solidFill>
                  <a:srgbClr val="9f1926"/>
                </a:solidFill>
                <a:latin typeface="Calibri"/>
                <a:ea typeface="DejaVu Sans"/>
              </a:rPr>
              <a:t>...TO UNICORN - 2</a:t>
            </a:r>
            <a:endParaRPr b="0" lang="en-GB" sz="2800" spc="-1" strike="noStrike"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" descr=""/>
          <p:cNvPicPr/>
          <p:nvPr/>
        </p:nvPicPr>
        <p:blipFill>
          <a:blip r:embed="rId1"/>
          <a:srcRect l="50024" t="24990" r="24413" b="44350"/>
          <a:stretch/>
        </p:blipFill>
        <p:spPr>
          <a:xfrm>
            <a:off x="4857120" y="590040"/>
            <a:ext cx="4142160" cy="2793240"/>
          </a:xfrm>
          <a:prstGeom prst="rect">
            <a:avLst/>
          </a:prstGeom>
          <a:ln>
            <a:noFill/>
          </a:ln>
        </p:spPr>
      </p:pic>
      <p:sp>
        <p:nvSpPr>
          <p:cNvPr id="302" name="CustomShape 1"/>
          <p:cNvSpPr/>
          <p:nvPr/>
        </p:nvSpPr>
        <p:spPr>
          <a:xfrm>
            <a:off x="457200" y="1052640"/>
            <a:ext cx="8227800" cy="49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2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fld id="{78882247-68FF-4F48-878B-69F5F3D8CC8B}" type="datetime1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05/09/2019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55632E7B-3DBE-4A98-9C4A-CA1A262AFF34}" type="slidenum">
              <a:rPr b="0" lang="en-GB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305" name="CustomShape 4"/>
          <p:cNvSpPr/>
          <p:nvPr/>
        </p:nvSpPr>
        <p:spPr>
          <a:xfrm>
            <a:off x="344520" y="0"/>
            <a:ext cx="8227800" cy="7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solidFill>
                  <a:srgbClr val="9f1926"/>
                </a:solidFill>
                <a:latin typeface="Calibri"/>
                <a:ea typeface="DejaVu Sans"/>
              </a:rPr>
              <a:t>UNICORN - 2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306" name="Picture 2" descr=""/>
          <p:cNvPicPr/>
          <p:nvPr/>
        </p:nvPicPr>
        <p:blipFill>
          <a:blip r:embed="rId2"/>
          <a:stretch/>
        </p:blipFill>
        <p:spPr>
          <a:xfrm>
            <a:off x="24480" y="598680"/>
            <a:ext cx="4606920" cy="2571120"/>
          </a:xfrm>
          <a:prstGeom prst="rect">
            <a:avLst/>
          </a:prstGeom>
          <a:ln>
            <a:noFill/>
          </a:ln>
        </p:spPr>
      </p:pic>
      <p:sp>
        <p:nvSpPr>
          <p:cNvPr id="307" name="CustomShape 5"/>
          <p:cNvSpPr/>
          <p:nvPr/>
        </p:nvSpPr>
        <p:spPr>
          <a:xfrm>
            <a:off x="1855800" y="1678320"/>
            <a:ext cx="310680" cy="1060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headEnd len="med" type="triangle" w="med"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8" name="CustomShape 6"/>
          <p:cNvSpPr/>
          <p:nvPr/>
        </p:nvSpPr>
        <p:spPr>
          <a:xfrm flipH="1">
            <a:off x="2276280" y="2608920"/>
            <a:ext cx="459720" cy="96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headEnd len="med" type="triangle" w="med"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9" name="CustomShape 7"/>
          <p:cNvSpPr/>
          <p:nvPr/>
        </p:nvSpPr>
        <p:spPr>
          <a:xfrm flipV="1">
            <a:off x="2231640" y="1734840"/>
            <a:ext cx="360" cy="43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headEnd len="med" type="triangle" w="med"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0" name="CustomShape 8"/>
          <p:cNvSpPr/>
          <p:nvPr/>
        </p:nvSpPr>
        <p:spPr>
          <a:xfrm>
            <a:off x="1726200" y="2031480"/>
            <a:ext cx="675360" cy="36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z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11" name="CustomShape 9"/>
          <p:cNvSpPr/>
          <p:nvPr/>
        </p:nvSpPr>
        <p:spPr>
          <a:xfrm>
            <a:off x="2447280" y="2296440"/>
            <a:ext cx="675360" cy="36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x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12" name="CustomShape 10"/>
          <p:cNvSpPr/>
          <p:nvPr/>
        </p:nvSpPr>
        <p:spPr>
          <a:xfrm>
            <a:off x="1990080" y="2807640"/>
            <a:ext cx="675360" cy="36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y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13" name="CustomShape 11"/>
          <p:cNvSpPr/>
          <p:nvPr/>
        </p:nvSpPr>
        <p:spPr>
          <a:xfrm>
            <a:off x="190800" y="3116160"/>
            <a:ext cx="4053960" cy="33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en-GB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X = 50 mm         Y = 50 mm          Z = 192 mm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314" name="CustomShape 12"/>
          <p:cNvSpPr/>
          <p:nvPr/>
        </p:nvSpPr>
        <p:spPr>
          <a:xfrm>
            <a:off x="1418040" y="3418560"/>
            <a:ext cx="1244520" cy="33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en-GB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750 gr.</a:t>
            </a:r>
            <a:endParaRPr b="0" lang="en-GB" sz="1600" spc="-1" strike="noStrike">
              <a:latin typeface="Arial"/>
            </a:endParaRPr>
          </a:p>
        </p:txBody>
      </p:sp>
      <p:pic>
        <p:nvPicPr>
          <p:cNvPr id="315" name="Picture 2" descr=""/>
          <p:cNvPicPr/>
          <p:nvPr/>
        </p:nvPicPr>
        <p:blipFill>
          <a:blip r:embed="rId3"/>
          <a:srcRect l="17199" t="29754" r="19996" b="38986"/>
          <a:stretch/>
        </p:blipFill>
        <p:spPr>
          <a:xfrm>
            <a:off x="466200" y="3757320"/>
            <a:ext cx="7558920" cy="2116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1275</TotalTime>
  <Application>LibreOffice/6.0.5.2$Windows_X86_64 LibreOffice_project/54c8cbb85f300ac59db32fe8a675ff7683cd5a16</Application>
  <Words>683</Words>
  <Paragraphs>195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2017-06-27T14:36:15Z</dcterms:created>
  <dc:creator>Alexandra Ciobotea</dc:creator>
  <dc:description/>
  <dc:language>en-GB</dc:language>
  <cp:lastModifiedBy/>
  <dcterms:modified xsi:type="dcterms:W3CDTF">2019-09-05T14:56:46Z</dcterms:modified>
  <cp:revision>87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On-screen 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21</vt:i4>
  </property>
</Properties>
</file>