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7" r:id="rId4"/>
    <p:sldId id="279" r:id="rId5"/>
    <p:sldId id="258" r:id="rId6"/>
    <p:sldId id="280" r:id="rId7"/>
    <p:sldId id="281" r:id="rId8"/>
    <p:sldId id="282" r:id="rId9"/>
    <p:sldId id="283" r:id="rId10"/>
    <p:sldId id="259" r:id="rId11"/>
    <p:sldId id="284" r:id="rId12"/>
    <p:sldId id="285" r:id="rId13"/>
    <p:sldId id="286" r:id="rId14"/>
    <p:sldId id="287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-7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17005686789149"/>
          <c:y val="0.13986126734158233"/>
          <c:w val="0.84444225721784771"/>
          <c:h val="0.6961436070491188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Efficiency</c:v>
                </c:pt>
              </c:strCache>
            </c:strRef>
          </c:tx>
          <c:spPr>
            <a:ln w="254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Sheet1!$A$2:$A$100</c:f>
              <c:numCache>
                <c:formatCode>General</c:formatCode>
                <c:ptCount val="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84</c:v>
                </c:pt>
                <c:pt idx="81">
                  <c:v>85</c:v>
                </c:pt>
                <c:pt idx="82">
                  <c:v>87</c:v>
                </c:pt>
                <c:pt idx="83">
                  <c:v>91</c:v>
                </c:pt>
                <c:pt idx="84">
                  <c:v>92</c:v>
                </c:pt>
                <c:pt idx="85">
                  <c:v>93</c:v>
                </c:pt>
                <c:pt idx="86">
                  <c:v>94</c:v>
                </c:pt>
                <c:pt idx="87">
                  <c:v>95</c:v>
                </c:pt>
                <c:pt idx="88">
                  <c:v>96</c:v>
                </c:pt>
                <c:pt idx="89">
                  <c:v>97</c:v>
                </c:pt>
                <c:pt idx="90">
                  <c:v>98</c:v>
                </c:pt>
                <c:pt idx="91">
                  <c:v>99</c:v>
                </c:pt>
                <c:pt idx="92">
                  <c:v>100</c:v>
                </c:pt>
                <c:pt idx="93">
                  <c:v>101</c:v>
                </c:pt>
                <c:pt idx="94">
                  <c:v>102</c:v>
                </c:pt>
                <c:pt idx="95">
                  <c:v>103</c:v>
                </c:pt>
                <c:pt idx="96">
                  <c:v>104</c:v>
                </c:pt>
                <c:pt idx="97">
                  <c:v>105</c:v>
                </c:pt>
                <c:pt idx="98">
                  <c:v>106</c:v>
                </c:pt>
              </c:numCache>
            </c:numRef>
          </c:xVal>
          <c:yVal>
            <c:numRef>
              <c:f>Sheet1!$B$2:$B$100</c:f>
              <c:numCache>
                <c:formatCode>General</c:formatCode>
                <c:ptCount val="99"/>
                <c:pt idx="0">
                  <c:v>72.33</c:v>
                </c:pt>
                <c:pt idx="1">
                  <c:v>76.430000000000007</c:v>
                </c:pt>
                <c:pt idx="2">
                  <c:v>93.39</c:v>
                </c:pt>
                <c:pt idx="3">
                  <c:v>82.55</c:v>
                </c:pt>
                <c:pt idx="4">
                  <c:v>82.31</c:v>
                </c:pt>
                <c:pt idx="5">
                  <c:v>93.1</c:v>
                </c:pt>
                <c:pt idx="6">
                  <c:v>82.88</c:v>
                </c:pt>
                <c:pt idx="7">
                  <c:v>92.19</c:v>
                </c:pt>
                <c:pt idx="8">
                  <c:v>95.04</c:v>
                </c:pt>
                <c:pt idx="9">
                  <c:v>73.17</c:v>
                </c:pt>
                <c:pt idx="10">
                  <c:v>81.63</c:v>
                </c:pt>
                <c:pt idx="11">
                  <c:v>82.31</c:v>
                </c:pt>
                <c:pt idx="12">
                  <c:v>93.1</c:v>
                </c:pt>
                <c:pt idx="13">
                  <c:v>82.88</c:v>
                </c:pt>
                <c:pt idx="14">
                  <c:v>92.19</c:v>
                </c:pt>
                <c:pt idx="15">
                  <c:v>95.04</c:v>
                </c:pt>
                <c:pt idx="16">
                  <c:v>73.17</c:v>
                </c:pt>
                <c:pt idx="17">
                  <c:v>81.63</c:v>
                </c:pt>
                <c:pt idx="18">
                  <c:v>82.31</c:v>
                </c:pt>
                <c:pt idx="19">
                  <c:v>67.38</c:v>
                </c:pt>
                <c:pt idx="20">
                  <c:v>89.92</c:v>
                </c:pt>
                <c:pt idx="21">
                  <c:v>90.44</c:v>
                </c:pt>
                <c:pt idx="22">
                  <c:v>87.05</c:v>
                </c:pt>
                <c:pt idx="23">
                  <c:v>63.31</c:v>
                </c:pt>
                <c:pt idx="24">
                  <c:v>64.63</c:v>
                </c:pt>
                <c:pt idx="25">
                  <c:v>88.24</c:v>
                </c:pt>
                <c:pt idx="26">
                  <c:v>76.56</c:v>
                </c:pt>
                <c:pt idx="27">
                  <c:v>90.24</c:v>
                </c:pt>
                <c:pt idx="28">
                  <c:v>83.45</c:v>
                </c:pt>
                <c:pt idx="29">
                  <c:v>89.55</c:v>
                </c:pt>
                <c:pt idx="30">
                  <c:v>63.77</c:v>
                </c:pt>
                <c:pt idx="31">
                  <c:v>92.92</c:v>
                </c:pt>
                <c:pt idx="32">
                  <c:v>71.14</c:v>
                </c:pt>
                <c:pt idx="33">
                  <c:v>68.290000000000006</c:v>
                </c:pt>
                <c:pt idx="34">
                  <c:v>77.88</c:v>
                </c:pt>
                <c:pt idx="35">
                  <c:v>79.28</c:v>
                </c:pt>
                <c:pt idx="36">
                  <c:v>67.67</c:v>
                </c:pt>
                <c:pt idx="37">
                  <c:v>74.05</c:v>
                </c:pt>
                <c:pt idx="38">
                  <c:v>90.52</c:v>
                </c:pt>
                <c:pt idx="39">
                  <c:v>85.44</c:v>
                </c:pt>
                <c:pt idx="40">
                  <c:v>63.2</c:v>
                </c:pt>
                <c:pt idx="41">
                  <c:v>59.5</c:v>
                </c:pt>
                <c:pt idx="42">
                  <c:v>63.06</c:v>
                </c:pt>
                <c:pt idx="43">
                  <c:v>65.290000000000006</c:v>
                </c:pt>
                <c:pt idx="44">
                  <c:v>93.18</c:v>
                </c:pt>
                <c:pt idx="45">
                  <c:v>64.290000000000006</c:v>
                </c:pt>
                <c:pt idx="46">
                  <c:v>75</c:v>
                </c:pt>
                <c:pt idx="47">
                  <c:v>94.59</c:v>
                </c:pt>
                <c:pt idx="48">
                  <c:v>86.21</c:v>
                </c:pt>
                <c:pt idx="49">
                  <c:v>62.26</c:v>
                </c:pt>
                <c:pt idx="50">
                  <c:v>72.41</c:v>
                </c:pt>
                <c:pt idx="51">
                  <c:v>85.59</c:v>
                </c:pt>
                <c:pt idx="52">
                  <c:v>95.15</c:v>
                </c:pt>
                <c:pt idx="53">
                  <c:v>65.25</c:v>
                </c:pt>
                <c:pt idx="54">
                  <c:v>73.73</c:v>
                </c:pt>
                <c:pt idx="55">
                  <c:v>84.91</c:v>
                </c:pt>
                <c:pt idx="56">
                  <c:v>74.55</c:v>
                </c:pt>
                <c:pt idx="57">
                  <c:v>95.24</c:v>
                </c:pt>
                <c:pt idx="58">
                  <c:v>77.89</c:v>
                </c:pt>
                <c:pt idx="59">
                  <c:v>93.24</c:v>
                </c:pt>
                <c:pt idx="60">
                  <c:v>88.51</c:v>
                </c:pt>
                <c:pt idx="61">
                  <c:v>85.56</c:v>
                </c:pt>
                <c:pt idx="62">
                  <c:v>83.78</c:v>
                </c:pt>
                <c:pt idx="63">
                  <c:v>63.92</c:v>
                </c:pt>
                <c:pt idx="64">
                  <c:v>64.209999999999994</c:v>
                </c:pt>
                <c:pt idx="65">
                  <c:v>81.33</c:v>
                </c:pt>
                <c:pt idx="66">
                  <c:v>67.8</c:v>
                </c:pt>
                <c:pt idx="67">
                  <c:v>64.13</c:v>
                </c:pt>
                <c:pt idx="68">
                  <c:v>67.06</c:v>
                </c:pt>
                <c:pt idx="69">
                  <c:v>63.33</c:v>
                </c:pt>
                <c:pt idx="70">
                  <c:v>77.89</c:v>
                </c:pt>
                <c:pt idx="71">
                  <c:v>84.21</c:v>
                </c:pt>
                <c:pt idx="72">
                  <c:v>61.29</c:v>
                </c:pt>
                <c:pt idx="73">
                  <c:v>63.27</c:v>
                </c:pt>
                <c:pt idx="74">
                  <c:v>83.33</c:v>
                </c:pt>
                <c:pt idx="75">
                  <c:v>64.209999999999994</c:v>
                </c:pt>
                <c:pt idx="76">
                  <c:v>94.94</c:v>
                </c:pt>
                <c:pt idx="77">
                  <c:v>74.03</c:v>
                </c:pt>
                <c:pt idx="78">
                  <c:v>82.35</c:v>
                </c:pt>
                <c:pt idx="79">
                  <c:v>76.62</c:v>
                </c:pt>
                <c:pt idx="80">
                  <c:v>81.180000000000007</c:v>
                </c:pt>
                <c:pt idx="81">
                  <c:v>84.72</c:v>
                </c:pt>
                <c:pt idx="82">
                  <c:v>60</c:v>
                </c:pt>
                <c:pt idx="83">
                  <c:v>94.94</c:v>
                </c:pt>
                <c:pt idx="84">
                  <c:v>88.1</c:v>
                </c:pt>
                <c:pt idx="85">
                  <c:v>94.94</c:v>
                </c:pt>
                <c:pt idx="86">
                  <c:v>67.819999999999993</c:v>
                </c:pt>
                <c:pt idx="87">
                  <c:v>79.38</c:v>
                </c:pt>
                <c:pt idx="88">
                  <c:v>71.430000000000007</c:v>
                </c:pt>
                <c:pt idx="89">
                  <c:v>95.45</c:v>
                </c:pt>
                <c:pt idx="90">
                  <c:v>84.54</c:v>
                </c:pt>
                <c:pt idx="91">
                  <c:v>70.59</c:v>
                </c:pt>
                <c:pt idx="92">
                  <c:v>61.96</c:v>
                </c:pt>
                <c:pt idx="93">
                  <c:v>60.87</c:v>
                </c:pt>
                <c:pt idx="94">
                  <c:v>75</c:v>
                </c:pt>
                <c:pt idx="95">
                  <c:v>82.22</c:v>
                </c:pt>
                <c:pt idx="96">
                  <c:v>91.67</c:v>
                </c:pt>
                <c:pt idx="97">
                  <c:v>70.97</c:v>
                </c:pt>
                <c:pt idx="98">
                  <c:v>91.67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881-471A-9D5E-4C4B94640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303168"/>
        <c:axId val="61276160"/>
      </c:scatterChart>
      <c:valAx>
        <c:axId val="84303168"/>
        <c:scaling>
          <c:orientation val="minMax"/>
          <c:max val="1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samples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76160"/>
        <c:crosses val="autoZero"/>
        <c:crossBetween val="midCat"/>
      </c:valAx>
      <c:valAx>
        <c:axId val="612761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Efficiency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03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Load Voltage (V)</c:v>
                </c:pt>
              </c:strCache>
            </c:strRef>
          </c:tx>
          <c:spPr>
            <a:ln w="254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Sheet1!$A$2:$A$81</c:f>
              <c:numCache>
                <c:formatCode>General</c:formatCode>
                <c:ptCount val="8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</c:numCache>
            </c:numRef>
          </c:xVal>
          <c:yVal>
            <c:numRef>
              <c:f>Sheet1!$B$2:$B$81</c:f>
              <c:numCache>
                <c:formatCode>General</c:formatCode>
                <c:ptCount val="80"/>
                <c:pt idx="0">
                  <c:v>3.49</c:v>
                </c:pt>
                <c:pt idx="1">
                  <c:v>3.49</c:v>
                </c:pt>
                <c:pt idx="2">
                  <c:v>3.48</c:v>
                </c:pt>
                <c:pt idx="3">
                  <c:v>3.49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3.48</c:v>
                </c:pt>
                <c:pt idx="8">
                  <c:v>3.49</c:v>
                </c:pt>
                <c:pt idx="9">
                  <c:v>3.48</c:v>
                </c:pt>
                <c:pt idx="10">
                  <c:v>3.49</c:v>
                </c:pt>
                <c:pt idx="11">
                  <c:v>3.48</c:v>
                </c:pt>
                <c:pt idx="12">
                  <c:v>3.49</c:v>
                </c:pt>
                <c:pt idx="13">
                  <c:v>3.49</c:v>
                </c:pt>
                <c:pt idx="14">
                  <c:v>3.49</c:v>
                </c:pt>
                <c:pt idx="15">
                  <c:v>3.49</c:v>
                </c:pt>
                <c:pt idx="16">
                  <c:v>3.49</c:v>
                </c:pt>
                <c:pt idx="17">
                  <c:v>3.49</c:v>
                </c:pt>
                <c:pt idx="18">
                  <c:v>3.49</c:v>
                </c:pt>
                <c:pt idx="19">
                  <c:v>3.49</c:v>
                </c:pt>
                <c:pt idx="20">
                  <c:v>3.49</c:v>
                </c:pt>
                <c:pt idx="21">
                  <c:v>3.49</c:v>
                </c:pt>
                <c:pt idx="22">
                  <c:v>3.49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3.49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3.51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3.51</c:v>
                </c:pt>
                <c:pt idx="62">
                  <c:v>3.5</c:v>
                </c:pt>
                <c:pt idx="63">
                  <c:v>3.51</c:v>
                </c:pt>
                <c:pt idx="64">
                  <c:v>3.51</c:v>
                </c:pt>
                <c:pt idx="65">
                  <c:v>3.5</c:v>
                </c:pt>
                <c:pt idx="66">
                  <c:v>3.51</c:v>
                </c:pt>
                <c:pt idx="67">
                  <c:v>3.5</c:v>
                </c:pt>
                <c:pt idx="68">
                  <c:v>3.51</c:v>
                </c:pt>
                <c:pt idx="69">
                  <c:v>3.51</c:v>
                </c:pt>
                <c:pt idx="70">
                  <c:v>3.5</c:v>
                </c:pt>
                <c:pt idx="71">
                  <c:v>3.51</c:v>
                </c:pt>
                <c:pt idx="72">
                  <c:v>3.51</c:v>
                </c:pt>
                <c:pt idx="73">
                  <c:v>3.5</c:v>
                </c:pt>
                <c:pt idx="74">
                  <c:v>3.51</c:v>
                </c:pt>
                <c:pt idx="75">
                  <c:v>3.51</c:v>
                </c:pt>
                <c:pt idx="76">
                  <c:v>3.5</c:v>
                </c:pt>
                <c:pt idx="77">
                  <c:v>3.5</c:v>
                </c:pt>
                <c:pt idx="78">
                  <c:v>3.51</c:v>
                </c:pt>
                <c:pt idx="79">
                  <c:v>3.51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C9D-4B38-A74D-871E3D53F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296832"/>
        <c:axId val="84297408"/>
      </c:scatterChart>
      <c:valAx>
        <c:axId val="84296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  <a:r>
                  <a:rPr lang="en-US" baseline="0" dirty="0"/>
                  <a:t> (minutes)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97408"/>
        <c:crosses val="autoZero"/>
        <c:crossBetween val="midCat"/>
      </c:valAx>
      <c:valAx>
        <c:axId val="842974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Battery</a:t>
                </a:r>
                <a:r>
                  <a:rPr lang="en-US" baseline="0" dirty="0"/>
                  <a:t> Voltage (V)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96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Charging</a:t>
            </a:r>
            <a:r>
              <a:rPr lang="en-US" baseline="0" dirty="0"/>
              <a:t> </a:t>
            </a:r>
            <a:r>
              <a:rPr lang="en-US" dirty="0"/>
              <a:t>Current (mA)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(mA)</c:v>
                </c:pt>
              </c:strCache>
            </c:strRef>
          </c:tx>
          <c:spPr>
            <a:ln w="254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Sheet1!$A$2:$A$81</c:f>
              <c:numCache>
                <c:formatCode>General</c:formatCode>
                <c:ptCount val="8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</c:numCache>
            </c:numRef>
          </c:xVal>
          <c:yVal>
            <c:numRef>
              <c:f>Sheet1!$B$2:$B$81</c:f>
              <c:numCache>
                <c:formatCode>General</c:formatCode>
                <c:ptCount val="80"/>
                <c:pt idx="0">
                  <c:v>15.8</c:v>
                </c:pt>
                <c:pt idx="1">
                  <c:v>16.5</c:v>
                </c:pt>
                <c:pt idx="2">
                  <c:v>13.3</c:v>
                </c:pt>
                <c:pt idx="3">
                  <c:v>16.3</c:v>
                </c:pt>
                <c:pt idx="4">
                  <c:v>18</c:v>
                </c:pt>
                <c:pt idx="5">
                  <c:v>16.3</c:v>
                </c:pt>
                <c:pt idx="6">
                  <c:v>16.600000000000001</c:v>
                </c:pt>
                <c:pt idx="7">
                  <c:v>20.6</c:v>
                </c:pt>
                <c:pt idx="8">
                  <c:v>13.3</c:v>
                </c:pt>
                <c:pt idx="9">
                  <c:v>14.2</c:v>
                </c:pt>
                <c:pt idx="10">
                  <c:v>19.2</c:v>
                </c:pt>
                <c:pt idx="11">
                  <c:v>15.6</c:v>
                </c:pt>
                <c:pt idx="12">
                  <c:v>13.3</c:v>
                </c:pt>
                <c:pt idx="13">
                  <c:v>15</c:v>
                </c:pt>
                <c:pt idx="14">
                  <c:v>13.9</c:v>
                </c:pt>
                <c:pt idx="15">
                  <c:v>15</c:v>
                </c:pt>
                <c:pt idx="16">
                  <c:v>15.8</c:v>
                </c:pt>
                <c:pt idx="17">
                  <c:v>15</c:v>
                </c:pt>
                <c:pt idx="18">
                  <c:v>11.4</c:v>
                </c:pt>
                <c:pt idx="19">
                  <c:v>11.9</c:v>
                </c:pt>
                <c:pt idx="20">
                  <c:v>12.7</c:v>
                </c:pt>
                <c:pt idx="21">
                  <c:v>15.4</c:v>
                </c:pt>
                <c:pt idx="22">
                  <c:v>14.7</c:v>
                </c:pt>
                <c:pt idx="23">
                  <c:v>12.4</c:v>
                </c:pt>
                <c:pt idx="24">
                  <c:v>13.3</c:v>
                </c:pt>
                <c:pt idx="25">
                  <c:v>10</c:v>
                </c:pt>
                <c:pt idx="26">
                  <c:v>12.1</c:v>
                </c:pt>
                <c:pt idx="27">
                  <c:v>13.6</c:v>
                </c:pt>
                <c:pt idx="28">
                  <c:v>13.1</c:v>
                </c:pt>
                <c:pt idx="29">
                  <c:v>15.7</c:v>
                </c:pt>
                <c:pt idx="30">
                  <c:v>15.6</c:v>
                </c:pt>
                <c:pt idx="31">
                  <c:v>15.2</c:v>
                </c:pt>
                <c:pt idx="32">
                  <c:v>17.2</c:v>
                </c:pt>
                <c:pt idx="33">
                  <c:v>15.5</c:v>
                </c:pt>
                <c:pt idx="34">
                  <c:v>10.3</c:v>
                </c:pt>
                <c:pt idx="35">
                  <c:v>13.3</c:v>
                </c:pt>
                <c:pt idx="36">
                  <c:v>16.5</c:v>
                </c:pt>
                <c:pt idx="37">
                  <c:v>15.5</c:v>
                </c:pt>
                <c:pt idx="38">
                  <c:v>14.7</c:v>
                </c:pt>
                <c:pt idx="39">
                  <c:v>11.7</c:v>
                </c:pt>
                <c:pt idx="40">
                  <c:v>13.4</c:v>
                </c:pt>
                <c:pt idx="41">
                  <c:v>14.1</c:v>
                </c:pt>
                <c:pt idx="42">
                  <c:v>13.4</c:v>
                </c:pt>
                <c:pt idx="43">
                  <c:v>10.8</c:v>
                </c:pt>
                <c:pt idx="44">
                  <c:v>13</c:v>
                </c:pt>
                <c:pt idx="45">
                  <c:v>13.5</c:v>
                </c:pt>
                <c:pt idx="46">
                  <c:v>16.3</c:v>
                </c:pt>
                <c:pt idx="47">
                  <c:v>12.1</c:v>
                </c:pt>
                <c:pt idx="48">
                  <c:v>11.7</c:v>
                </c:pt>
                <c:pt idx="49">
                  <c:v>12.4</c:v>
                </c:pt>
                <c:pt idx="50">
                  <c:v>13.6</c:v>
                </c:pt>
                <c:pt idx="51">
                  <c:v>11.5</c:v>
                </c:pt>
                <c:pt idx="52">
                  <c:v>11.3</c:v>
                </c:pt>
                <c:pt idx="53">
                  <c:v>14.8</c:v>
                </c:pt>
                <c:pt idx="54">
                  <c:v>16.100000000000001</c:v>
                </c:pt>
                <c:pt idx="55">
                  <c:v>15.3</c:v>
                </c:pt>
                <c:pt idx="56">
                  <c:v>15.4</c:v>
                </c:pt>
                <c:pt idx="57">
                  <c:v>11.9</c:v>
                </c:pt>
                <c:pt idx="58">
                  <c:v>12</c:v>
                </c:pt>
                <c:pt idx="59">
                  <c:v>13.7</c:v>
                </c:pt>
                <c:pt idx="60">
                  <c:v>14.7</c:v>
                </c:pt>
                <c:pt idx="61">
                  <c:v>17.600000000000001</c:v>
                </c:pt>
                <c:pt idx="62">
                  <c:v>15</c:v>
                </c:pt>
                <c:pt idx="63">
                  <c:v>10.5</c:v>
                </c:pt>
                <c:pt idx="64">
                  <c:v>12.5</c:v>
                </c:pt>
                <c:pt idx="65">
                  <c:v>15.4</c:v>
                </c:pt>
                <c:pt idx="66">
                  <c:v>15.7</c:v>
                </c:pt>
                <c:pt idx="67">
                  <c:v>13.5</c:v>
                </c:pt>
                <c:pt idx="68">
                  <c:v>12.3</c:v>
                </c:pt>
                <c:pt idx="69">
                  <c:v>11.9</c:v>
                </c:pt>
                <c:pt idx="70">
                  <c:v>13</c:v>
                </c:pt>
                <c:pt idx="71">
                  <c:v>15.3</c:v>
                </c:pt>
                <c:pt idx="72">
                  <c:v>14.4</c:v>
                </c:pt>
                <c:pt idx="73">
                  <c:v>13.6</c:v>
                </c:pt>
                <c:pt idx="74">
                  <c:v>14.5</c:v>
                </c:pt>
                <c:pt idx="75">
                  <c:v>11.3</c:v>
                </c:pt>
                <c:pt idx="76">
                  <c:v>10.8</c:v>
                </c:pt>
                <c:pt idx="77">
                  <c:v>11</c:v>
                </c:pt>
                <c:pt idx="78">
                  <c:v>10.6</c:v>
                </c:pt>
                <c:pt idx="79">
                  <c:v>14.9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62D-4DDB-9C50-B3944E429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299136"/>
        <c:axId val="84299712"/>
      </c:scatterChart>
      <c:valAx>
        <c:axId val="84299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  <a:r>
                  <a:rPr lang="en-US" baseline="0" dirty="0"/>
                  <a:t> (minutes)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99712"/>
        <c:crosses val="autoZero"/>
        <c:crossBetween val="midCat"/>
      </c:valAx>
      <c:valAx>
        <c:axId val="8429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Current</a:t>
                </a:r>
                <a:r>
                  <a:rPr lang="en-US" baseline="0" dirty="0"/>
                  <a:t> (mA)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99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Load</a:t>
            </a:r>
            <a:r>
              <a:rPr lang="en-US" baseline="0" dirty="0"/>
              <a:t> Voltage (V)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Output Voltage (V)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Sheet1!$A$2:$A$67</c:f>
              <c:numCache>
                <c:formatCode>General</c:formatCode>
                <c:ptCount val="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</c:numCache>
            </c:numRef>
          </c:xVal>
          <c:yVal>
            <c:numRef>
              <c:f>Sheet1!$B$2:$B$67</c:f>
              <c:numCache>
                <c:formatCode>General</c:formatCode>
                <c:ptCount val="66"/>
                <c:pt idx="0">
                  <c:v>3.41</c:v>
                </c:pt>
                <c:pt idx="1">
                  <c:v>3.41</c:v>
                </c:pt>
                <c:pt idx="2">
                  <c:v>3.39</c:v>
                </c:pt>
                <c:pt idx="3">
                  <c:v>3.38</c:v>
                </c:pt>
                <c:pt idx="4">
                  <c:v>3.37</c:v>
                </c:pt>
                <c:pt idx="5">
                  <c:v>3.36</c:v>
                </c:pt>
                <c:pt idx="6">
                  <c:v>3.36</c:v>
                </c:pt>
                <c:pt idx="7">
                  <c:v>3.35</c:v>
                </c:pt>
                <c:pt idx="8">
                  <c:v>3.34</c:v>
                </c:pt>
                <c:pt idx="9">
                  <c:v>3.34</c:v>
                </c:pt>
                <c:pt idx="10">
                  <c:v>3.34</c:v>
                </c:pt>
                <c:pt idx="11">
                  <c:v>3.33</c:v>
                </c:pt>
                <c:pt idx="12">
                  <c:v>3.33</c:v>
                </c:pt>
                <c:pt idx="13">
                  <c:v>3.3</c:v>
                </c:pt>
                <c:pt idx="14">
                  <c:v>3.28</c:v>
                </c:pt>
                <c:pt idx="15">
                  <c:v>3.28</c:v>
                </c:pt>
                <c:pt idx="16">
                  <c:v>3.26</c:v>
                </c:pt>
                <c:pt idx="17">
                  <c:v>3.26</c:v>
                </c:pt>
                <c:pt idx="18">
                  <c:v>3.26</c:v>
                </c:pt>
                <c:pt idx="19">
                  <c:v>3.27</c:v>
                </c:pt>
                <c:pt idx="20">
                  <c:v>3.26</c:v>
                </c:pt>
                <c:pt idx="21">
                  <c:v>3.26</c:v>
                </c:pt>
                <c:pt idx="22">
                  <c:v>3.26</c:v>
                </c:pt>
                <c:pt idx="23">
                  <c:v>3.26</c:v>
                </c:pt>
                <c:pt idx="24">
                  <c:v>3.25</c:v>
                </c:pt>
                <c:pt idx="25">
                  <c:v>3.25</c:v>
                </c:pt>
                <c:pt idx="26">
                  <c:v>3.24</c:v>
                </c:pt>
                <c:pt idx="27">
                  <c:v>3.24</c:v>
                </c:pt>
                <c:pt idx="28">
                  <c:v>3.24</c:v>
                </c:pt>
                <c:pt idx="29">
                  <c:v>3.24</c:v>
                </c:pt>
                <c:pt idx="30">
                  <c:v>3.23</c:v>
                </c:pt>
                <c:pt idx="31">
                  <c:v>3.23</c:v>
                </c:pt>
                <c:pt idx="32">
                  <c:v>3.22</c:v>
                </c:pt>
                <c:pt idx="33">
                  <c:v>3.22</c:v>
                </c:pt>
                <c:pt idx="34">
                  <c:v>3.21</c:v>
                </c:pt>
                <c:pt idx="35">
                  <c:v>3.21</c:v>
                </c:pt>
                <c:pt idx="36">
                  <c:v>3.21</c:v>
                </c:pt>
                <c:pt idx="37">
                  <c:v>3.21</c:v>
                </c:pt>
                <c:pt idx="38">
                  <c:v>3.21</c:v>
                </c:pt>
                <c:pt idx="39">
                  <c:v>3.21</c:v>
                </c:pt>
                <c:pt idx="40">
                  <c:v>3.2</c:v>
                </c:pt>
                <c:pt idx="41">
                  <c:v>3.2</c:v>
                </c:pt>
                <c:pt idx="42">
                  <c:v>3.2</c:v>
                </c:pt>
                <c:pt idx="43">
                  <c:v>3.2</c:v>
                </c:pt>
                <c:pt idx="44">
                  <c:v>3.19</c:v>
                </c:pt>
                <c:pt idx="45">
                  <c:v>3.19</c:v>
                </c:pt>
                <c:pt idx="46">
                  <c:v>3.18</c:v>
                </c:pt>
                <c:pt idx="47">
                  <c:v>3.18</c:v>
                </c:pt>
                <c:pt idx="48">
                  <c:v>3.18</c:v>
                </c:pt>
                <c:pt idx="49">
                  <c:v>3.18</c:v>
                </c:pt>
                <c:pt idx="50">
                  <c:v>3.17</c:v>
                </c:pt>
                <c:pt idx="51">
                  <c:v>3.17</c:v>
                </c:pt>
                <c:pt idx="52">
                  <c:v>3.17</c:v>
                </c:pt>
                <c:pt idx="53">
                  <c:v>3.17</c:v>
                </c:pt>
                <c:pt idx="54">
                  <c:v>3.17</c:v>
                </c:pt>
                <c:pt idx="55">
                  <c:v>3.16</c:v>
                </c:pt>
                <c:pt idx="56">
                  <c:v>3.16</c:v>
                </c:pt>
                <c:pt idx="57">
                  <c:v>3.16</c:v>
                </c:pt>
                <c:pt idx="58">
                  <c:v>3.15</c:v>
                </c:pt>
                <c:pt idx="59">
                  <c:v>3.15</c:v>
                </c:pt>
                <c:pt idx="60">
                  <c:v>3.15</c:v>
                </c:pt>
                <c:pt idx="61">
                  <c:v>3.15</c:v>
                </c:pt>
                <c:pt idx="62">
                  <c:v>3.14</c:v>
                </c:pt>
                <c:pt idx="63">
                  <c:v>3.14</c:v>
                </c:pt>
                <c:pt idx="64">
                  <c:v>3.14</c:v>
                </c:pt>
                <c:pt idx="65">
                  <c:v>3.14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0A8-4A86-9386-127E3FC9E2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Sheet1!$A$2:$A$67</c:f>
              <c:numCache>
                <c:formatCode>General</c:formatCode>
                <c:ptCount val="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</c:numCache>
            </c:numRef>
          </c:xVal>
          <c:yVal>
            <c:numRef>
              <c:f>Sheet1!$C$2:$C$67</c:f>
              <c:numCache>
                <c:formatCode>General</c:formatCode>
                <c:ptCount val="66"/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0A8-4A86-9386-127E3FC9E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092352"/>
        <c:axId val="59092928"/>
      </c:scatterChart>
      <c:valAx>
        <c:axId val="59092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  <a:r>
                  <a:rPr lang="en-US" baseline="0" dirty="0"/>
                  <a:t> (minutes)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92928"/>
        <c:crosses val="autoZero"/>
        <c:crossBetween val="midCat"/>
      </c:valAx>
      <c:valAx>
        <c:axId val="59092928"/>
        <c:scaling>
          <c:orientation val="minMax"/>
          <c:min val="0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Load Voltage(V)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92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Output Current (mA)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8552420530767"/>
          <c:y val="0.12001999750031248"/>
          <c:w val="0.85018883056284633"/>
          <c:h val="0.6961436070491188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Output Current</c:v>
                </c:pt>
              </c:strCache>
            </c:strRef>
          </c:tx>
          <c:spPr>
            <a:ln w="254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Sheet1!$A$2:$A$67</c:f>
              <c:numCache>
                <c:formatCode>General</c:formatCode>
                <c:ptCount val="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</c:numCache>
            </c:numRef>
          </c:xVal>
          <c:yVal>
            <c:numRef>
              <c:f>Sheet1!$B$2:$B$67</c:f>
              <c:numCache>
                <c:formatCode>General</c:formatCode>
                <c:ptCount val="66"/>
                <c:pt idx="0">
                  <c:v>454.5</c:v>
                </c:pt>
                <c:pt idx="1">
                  <c:v>456</c:v>
                </c:pt>
                <c:pt idx="2">
                  <c:v>448</c:v>
                </c:pt>
                <c:pt idx="3">
                  <c:v>450.2</c:v>
                </c:pt>
                <c:pt idx="4">
                  <c:v>449.7</c:v>
                </c:pt>
                <c:pt idx="5">
                  <c:v>449.1</c:v>
                </c:pt>
                <c:pt idx="6">
                  <c:v>448.5</c:v>
                </c:pt>
                <c:pt idx="7">
                  <c:v>447.9</c:v>
                </c:pt>
                <c:pt idx="8">
                  <c:v>447.7</c:v>
                </c:pt>
                <c:pt idx="9">
                  <c:v>446.8</c:v>
                </c:pt>
                <c:pt idx="10">
                  <c:v>446.1</c:v>
                </c:pt>
                <c:pt idx="11">
                  <c:v>445.3</c:v>
                </c:pt>
                <c:pt idx="12">
                  <c:v>444.9</c:v>
                </c:pt>
                <c:pt idx="13">
                  <c:v>437</c:v>
                </c:pt>
                <c:pt idx="14">
                  <c:v>437.9</c:v>
                </c:pt>
                <c:pt idx="15">
                  <c:v>437</c:v>
                </c:pt>
                <c:pt idx="16">
                  <c:v>435.9</c:v>
                </c:pt>
                <c:pt idx="17">
                  <c:v>435.1</c:v>
                </c:pt>
                <c:pt idx="18">
                  <c:v>435.1</c:v>
                </c:pt>
                <c:pt idx="19">
                  <c:v>438.5</c:v>
                </c:pt>
                <c:pt idx="20">
                  <c:v>434.1</c:v>
                </c:pt>
                <c:pt idx="21">
                  <c:v>433.5</c:v>
                </c:pt>
                <c:pt idx="22">
                  <c:v>432.8</c:v>
                </c:pt>
                <c:pt idx="23">
                  <c:v>433.1</c:v>
                </c:pt>
                <c:pt idx="24">
                  <c:v>432.5</c:v>
                </c:pt>
                <c:pt idx="25">
                  <c:v>432</c:v>
                </c:pt>
                <c:pt idx="26">
                  <c:v>431.7</c:v>
                </c:pt>
                <c:pt idx="27">
                  <c:v>431.9</c:v>
                </c:pt>
                <c:pt idx="28">
                  <c:v>431.7</c:v>
                </c:pt>
                <c:pt idx="29">
                  <c:v>431.3</c:v>
                </c:pt>
                <c:pt idx="30">
                  <c:v>430.5</c:v>
                </c:pt>
                <c:pt idx="31">
                  <c:v>429.9</c:v>
                </c:pt>
                <c:pt idx="32">
                  <c:v>429.8</c:v>
                </c:pt>
                <c:pt idx="33">
                  <c:v>429.2</c:v>
                </c:pt>
                <c:pt idx="34">
                  <c:v>429.1</c:v>
                </c:pt>
                <c:pt idx="35">
                  <c:v>428.9</c:v>
                </c:pt>
                <c:pt idx="36">
                  <c:v>428.4</c:v>
                </c:pt>
                <c:pt idx="37">
                  <c:v>428</c:v>
                </c:pt>
                <c:pt idx="38">
                  <c:v>427.4</c:v>
                </c:pt>
                <c:pt idx="39">
                  <c:v>427.5</c:v>
                </c:pt>
                <c:pt idx="40">
                  <c:v>427</c:v>
                </c:pt>
                <c:pt idx="41">
                  <c:v>426.8</c:v>
                </c:pt>
                <c:pt idx="42">
                  <c:v>426.3</c:v>
                </c:pt>
                <c:pt idx="43">
                  <c:v>426.1</c:v>
                </c:pt>
                <c:pt idx="44">
                  <c:v>425.7</c:v>
                </c:pt>
                <c:pt idx="45">
                  <c:v>425</c:v>
                </c:pt>
                <c:pt idx="46">
                  <c:v>423.6</c:v>
                </c:pt>
                <c:pt idx="47">
                  <c:v>423.4</c:v>
                </c:pt>
                <c:pt idx="48">
                  <c:v>414.3</c:v>
                </c:pt>
                <c:pt idx="49">
                  <c:v>424.4</c:v>
                </c:pt>
                <c:pt idx="50">
                  <c:v>424.8</c:v>
                </c:pt>
                <c:pt idx="51">
                  <c:v>424.4</c:v>
                </c:pt>
                <c:pt idx="52">
                  <c:v>424</c:v>
                </c:pt>
                <c:pt idx="53">
                  <c:v>423.9</c:v>
                </c:pt>
                <c:pt idx="54">
                  <c:v>423.5</c:v>
                </c:pt>
                <c:pt idx="55">
                  <c:v>423.2</c:v>
                </c:pt>
                <c:pt idx="56">
                  <c:v>422.9</c:v>
                </c:pt>
                <c:pt idx="57">
                  <c:v>422.2</c:v>
                </c:pt>
                <c:pt idx="58">
                  <c:v>422.1</c:v>
                </c:pt>
                <c:pt idx="59">
                  <c:v>421.7</c:v>
                </c:pt>
                <c:pt idx="60">
                  <c:v>421.3</c:v>
                </c:pt>
                <c:pt idx="61">
                  <c:v>420.8</c:v>
                </c:pt>
                <c:pt idx="62">
                  <c:v>419.9</c:v>
                </c:pt>
                <c:pt idx="63">
                  <c:v>420</c:v>
                </c:pt>
                <c:pt idx="64">
                  <c:v>413.1</c:v>
                </c:pt>
                <c:pt idx="65">
                  <c:v>415.8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029-475D-8882-5195EBBA5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095808"/>
        <c:axId val="59096384"/>
      </c:scatterChart>
      <c:valAx>
        <c:axId val="5909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  <a:r>
                  <a:rPr lang="en-US" baseline="0" dirty="0"/>
                  <a:t> (minutes)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96384"/>
        <c:crosses val="autoZero"/>
        <c:crossBetween val="midCat"/>
      </c:valAx>
      <c:valAx>
        <c:axId val="5909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Output</a:t>
                </a:r>
                <a:r>
                  <a:rPr lang="en-US" baseline="0" dirty="0"/>
                  <a:t> current(mA)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95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C536AEB-03F1-470C-90BA-10414615A9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30670AD-4204-43D0-9406-F597B896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BE6B2-2DBD-4821-9A9F-6FAECF95B78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CB45688-6698-446B-956D-C0FED51159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3C6CB9-2E3E-45DE-A34F-54AE4360B8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2591F-21CD-4DE9-B83C-EBAE339A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79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8CE40-765D-4CA6-B609-7E8535A60F23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3FDFD-11BB-4800-8101-BF0276C99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87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E001304-FB7C-453F-80A0-B8604546A49B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NEPALPQ-1, Electrical Power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70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172C-CCA9-452F-B230-82A11F883836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NEPALPQ-1, Electrical Power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3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5069-2E09-4BE8-AD28-FDF5F9C06EDE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NEPALPQ-1, Electrical Power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83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76CA-7AA7-47CF-BD1C-03E776E54083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NEPALPQ-1, Electrical Power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1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F393-99CA-4885-8E7B-ECF8CC2797E4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NEPALPQ-1, Electrical Power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8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4CAB-640A-43FB-8FA1-084F52F8FA97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NEPALPQ-1, Electrical Power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4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18A9-E38C-4A51-8AEA-BA217DF2665E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NEPALPQ-1, Electrical Power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5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9E81-8A5F-410D-AC21-C97430A9EAC8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NEPALPQ-1, Electrical Power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1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9EE1E-3913-4981-8B13-E0B67AFA4085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NEPALPQ-1, Electrical Power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9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8741-EF9A-4C02-8B2F-1A6562A977AE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NEPALPQ-1, Electrical Power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4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7AFC-8E0E-4343-9E5E-5BEBB3A77664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NEPALPQ-1, Electrical Power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13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4C6F02C-CC05-453B-9BDA-56AE02B1DC0B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NEPALPQ-1, Electrical Power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00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DDD78F-A13E-484F-84AA-D9A4E6891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0" y="4669373"/>
            <a:ext cx="3398520" cy="1521116"/>
          </a:xfrm>
        </p:spPr>
        <p:txBody>
          <a:bodyPr/>
          <a:lstStyle/>
          <a:p>
            <a:r>
              <a:rPr lang="en-US" sz="3600" dirty="0"/>
              <a:t>Yaju </a:t>
            </a:r>
            <a:r>
              <a:rPr lang="en-US" sz="3600" dirty="0" err="1"/>
              <a:t>Rajbhandari</a:t>
            </a:r>
            <a:endParaRPr lang="en-US" sz="3600" dirty="0"/>
          </a:p>
          <a:p>
            <a:r>
              <a:rPr lang="en-US" sz="2000" dirty="0"/>
              <a:t>EPS team, ORION Space 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2EB1678F-B2B7-4B2E-9264-FEC325CFF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669372"/>
            <a:ext cx="2406751" cy="2044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C256AB-A2A1-4E95-AD64-D854D5DC61EA}"/>
              </a:ext>
            </a:extLst>
          </p:cNvPr>
          <p:cNvSpPr txBox="1"/>
          <p:nvPr/>
        </p:nvSpPr>
        <p:spPr>
          <a:xfrm>
            <a:off x="8412480" y="5951496"/>
            <a:ext cx="320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yazu.raz007@gmail.com</a:t>
            </a:r>
          </a:p>
          <a:p>
            <a:r>
              <a:rPr lang="de-CH" dirty="0"/>
              <a:t>www.orionspace.com.np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B4572D2F-5E83-4936-89E4-C781FBB877EE}"/>
              </a:ext>
            </a:extLst>
          </p:cNvPr>
          <p:cNvSpPr txBox="1">
            <a:spLocks/>
          </p:cNvSpPr>
          <p:nvPr/>
        </p:nvSpPr>
        <p:spPr>
          <a:xfrm>
            <a:off x="-57773" y="144059"/>
            <a:ext cx="12354552" cy="2855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Electrical Power Subsystem </a:t>
            </a:r>
            <a:r>
              <a:rPr lang="en-US" b="1" dirty="0" smtClean="0"/>
              <a:t>development</a:t>
            </a:r>
          </a:p>
          <a:p>
            <a:pPr algn="ctr"/>
            <a:r>
              <a:rPr lang="en-US" b="1" dirty="0" smtClean="0"/>
              <a:t>of </a:t>
            </a:r>
            <a:r>
              <a:rPr lang="en-US" b="1" dirty="0"/>
              <a:t>Nepal-PQ1</a:t>
            </a:r>
            <a:endParaRPr lang="en-US" sz="46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C256AB-A2A1-4E95-AD64-D854D5DC61EA}"/>
              </a:ext>
            </a:extLst>
          </p:cNvPr>
          <p:cNvSpPr txBox="1"/>
          <p:nvPr/>
        </p:nvSpPr>
        <p:spPr>
          <a:xfrm>
            <a:off x="4655820" y="6413161"/>
            <a:ext cx="320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November 5, 2018</a:t>
            </a:r>
            <a:endParaRPr lang="de-CH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C256AB-A2A1-4E95-AD64-D854D5DC61EA}"/>
              </a:ext>
            </a:extLst>
          </p:cNvPr>
          <p:cNvSpPr txBox="1"/>
          <p:nvPr/>
        </p:nvSpPr>
        <p:spPr>
          <a:xfrm>
            <a:off x="3244477" y="4082590"/>
            <a:ext cx="5750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/>
              <a:t>1st Asian PocketQube Workshop</a:t>
            </a:r>
          </a:p>
          <a:p>
            <a:pPr algn="ctr"/>
            <a:r>
              <a:rPr lang="de-CH" sz="2800" dirty="0" smtClean="0"/>
              <a:t>Singapore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40358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C2C588-8F0E-4FBA-9F6B-69AFCDE7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Boards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114E27-EF9F-4D94-A84C-D1E0C24A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8246" y="5800728"/>
            <a:ext cx="2743200" cy="365125"/>
          </a:xfrm>
        </p:spPr>
        <p:txBody>
          <a:bodyPr/>
          <a:lstStyle/>
          <a:p>
            <a:fld id="{7B3EF0C9-3D45-4213-BE2B-41B72469499C}" type="datetime1">
              <a:rPr lang="en-US" smtClean="0"/>
              <a:t>11/5/2018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01C274-7AB0-4C92-92A7-822D84FE7D01}"/>
              </a:ext>
            </a:extLst>
          </p:cNvPr>
          <p:cNvPicPr/>
          <p:nvPr/>
        </p:nvPicPr>
        <p:blipFill rotWithShape="1">
          <a:blip r:embed="rId2"/>
          <a:srcRect t="3729"/>
          <a:stretch/>
        </p:blipFill>
        <p:spPr bwMode="auto">
          <a:xfrm>
            <a:off x="5918961" y="5116532"/>
            <a:ext cx="4581525" cy="715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DE0475A-8AAD-4876-A341-F99BED3F0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53" y="5147346"/>
            <a:ext cx="4556287" cy="715010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F509E69C-AD6F-4A4D-811E-72A42C44F2E9}"/>
              </a:ext>
            </a:extLst>
          </p:cNvPr>
          <p:cNvSpPr txBox="1">
            <a:spLocks/>
          </p:cNvSpPr>
          <p:nvPr/>
        </p:nvSpPr>
        <p:spPr>
          <a:xfrm>
            <a:off x="855453" y="2097088"/>
            <a:ext cx="4754880" cy="82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STEVAL-ISV006V2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="" xmlns:a16="http://schemas.microsoft.com/office/drawing/2014/main" id="{3523BF13-7FA1-4577-97EA-46AEA18A20B7}"/>
              </a:ext>
            </a:extLst>
          </p:cNvPr>
          <p:cNvSpPr txBox="1">
            <a:spLocks/>
          </p:cNvSpPr>
          <p:nvPr/>
        </p:nvSpPr>
        <p:spPr>
          <a:xfrm>
            <a:off x="855453" y="2885240"/>
            <a:ext cx="4754880" cy="33415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SPV1040 based battery charger with battery charge control circuit.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9D6B046D-3C3B-43C3-B338-C3FBB3F926FA}"/>
              </a:ext>
            </a:extLst>
          </p:cNvPr>
          <p:cNvSpPr txBox="1">
            <a:spLocks/>
          </p:cNvSpPr>
          <p:nvPr/>
        </p:nvSpPr>
        <p:spPr>
          <a:xfrm>
            <a:off x="5820645" y="2097088"/>
            <a:ext cx="4754880" cy="8229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STEVAL-ISV012V1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="" xmlns:a16="http://schemas.microsoft.com/office/drawing/2014/main" id="{1F8CF8FE-0436-401F-A71F-761CC98EF00D}"/>
              </a:ext>
            </a:extLst>
          </p:cNvPr>
          <p:cNvSpPr txBox="1">
            <a:spLocks/>
          </p:cNvSpPr>
          <p:nvPr/>
        </p:nvSpPr>
        <p:spPr>
          <a:xfrm>
            <a:off x="5820645" y="2885240"/>
            <a:ext cx="4754880" cy="33415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SPV1040 based battery charger with L6924D charging circuit, having three charging modes: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/>
              <a:t>Pre-charge constant current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/>
              <a:t>Fast-charge constant current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/>
              <a:t>Constant Voltage</a:t>
            </a:r>
            <a:endParaRPr lang="en-US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B1E518B-D451-48B2-828F-7775EAF08A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8" t="7905" r="13016" b="18191"/>
          <a:stretch/>
        </p:blipFill>
        <p:spPr>
          <a:xfrm>
            <a:off x="1093560" y="3383083"/>
            <a:ext cx="4095086" cy="24253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A3249-ECA8-4D37-A244-1943917069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3" t="55714" r="35357" b="18961"/>
          <a:stretch/>
        </p:blipFill>
        <p:spPr>
          <a:xfrm rot="10800000">
            <a:off x="5827921" y="3278481"/>
            <a:ext cx="4763606" cy="24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E3051A-0448-4AD3-9EEF-8450880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EB76-194C-43EB-92DC-43DFED20297C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="" xmlns:a16="http://schemas.microsoft.com/office/drawing/2014/main" id="{C4B97427-1CD5-4297-8418-6B46EBE3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/>
          <a:lstStyle/>
          <a:p>
            <a:r>
              <a:rPr lang="en-US" dirty="0"/>
              <a:t>Battery Charger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="" xmlns:a16="http://schemas.microsoft.com/office/drawing/2014/main" id="{126FB2A5-1BBB-49F6-A733-0F0FD5095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Maximum current observed using this board was 75mA using 60*60 solar panel.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15D0177-EEBF-4C03-8A49-17BF7E2903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4" t="22077" r="35963" b="23248"/>
          <a:stretch/>
        </p:blipFill>
        <p:spPr>
          <a:xfrm>
            <a:off x="1432670" y="1899472"/>
            <a:ext cx="2886891" cy="3385464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3C0397CF-67E6-4A87-9D73-9BD6040DC3EC}"/>
              </a:ext>
            </a:extLst>
          </p:cNvPr>
          <p:cNvGraphicFramePr/>
          <p:nvPr>
            <p:extLst/>
          </p:nvPr>
        </p:nvGraphicFramePr>
        <p:xfrm>
          <a:off x="5811012" y="280720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99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E3AC6D-5529-49F1-89AB-0726D3830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96B9-82AC-4D3C-963B-5D66EEC3FCA7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="" xmlns:a16="http://schemas.microsoft.com/office/drawing/2014/main" id="{0AE212C9-EE7A-49FC-82E5-9EBAEF06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/>
          <a:lstStyle/>
          <a:p>
            <a:r>
              <a:rPr lang="en-US" dirty="0"/>
              <a:t>Battery Charger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C7FFDD3C-91BF-4D2A-8936-AB973893EE31}"/>
              </a:ext>
            </a:extLst>
          </p:cNvPr>
          <p:cNvGraphicFramePr/>
          <p:nvPr>
            <p:extLst/>
          </p:nvPr>
        </p:nvGraphicFramePr>
        <p:xfrm>
          <a:off x="694563" y="2827882"/>
          <a:ext cx="5272169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3A9C4DEA-3525-4445-9F20-6CEFE739CDA9}"/>
              </a:ext>
            </a:extLst>
          </p:cNvPr>
          <p:cNvGraphicFramePr/>
          <p:nvPr>
            <p:extLst/>
          </p:nvPr>
        </p:nvGraphicFramePr>
        <p:xfrm>
          <a:off x="5818251" y="2827882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EA7A773-2CEF-4953-8E1B-670DF79396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7144" r="18561" b="21817"/>
          <a:stretch/>
        </p:blipFill>
        <p:spPr>
          <a:xfrm>
            <a:off x="6208776" y="391562"/>
            <a:ext cx="3991345" cy="24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368376-9814-4A0D-BA8C-F6F628D9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discharging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28278B-9BF1-4600-90B0-AE2BCF4AB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770093"/>
            <a:ext cx="5463574" cy="1478570"/>
          </a:xfrm>
        </p:spPr>
        <p:txBody>
          <a:bodyPr>
            <a:normAutofit/>
          </a:bodyPr>
          <a:lstStyle/>
          <a:p>
            <a:r>
              <a:rPr lang="en-US" sz="1800" dirty="0"/>
              <a:t>Using a resistor of around 7ohm as a load to draw current in the range of 500mA, considering the extreme case.</a:t>
            </a:r>
          </a:p>
          <a:p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06B38-B4A9-48A0-9EDC-074086C4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0009-BF36-4719-905D-C16F9D5935D1}" type="datetime1">
              <a:rPr lang="en-US" smtClean="0"/>
              <a:t>11/5/2018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8EA5BE1C-88D8-4E6C-BDD7-FBA2C7F1598A}"/>
              </a:ext>
            </a:extLst>
          </p:cNvPr>
          <p:cNvGraphicFramePr/>
          <p:nvPr>
            <p:extLst/>
          </p:nvPr>
        </p:nvGraphicFramePr>
        <p:xfrm>
          <a:off x="505689" y="2965769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6D92121F-2F92-4D9E-9A28-804481356142}"/>
              </a:ext>
            </a:extLst>
          </p:cNvPr>
          <p:cNvGraphicFramePr/>
          <p:nvPr>
            <p:extLst/>
          </p:nvPr>
        </p:nvGraphicFramePr>
        <p:xfrm>
          <a:off x="5992089" y="30480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A3C52A-9907-4118-8A21-CF88D98E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981A-6FDC-4D34-984E-5E74C3C55465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1AA73AD-6F97-48C8-971B-79389F2A7DF1}"/>
              </a:ext>
            </a:extLst>
          </p:cNvPr>
          <p:cNvSpPr txBox="1">
            <a:spLocks/>
          </p:cNvSpPr>
          <p:nvPr/>
        </p:nvSpPr>
        <p:spPr>
          <a:xfrm>
            <a:off x="1024128" y="471509"/>
            <a:ext cx="4389120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Prototyping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A4F7BB-1FB6-46C0-9422-D7E6CE35C79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6" t="25096" r="11795" b="36924"/>
          <a:stretch/>
        </p:blipFill>
        <p:spPr bwMode="auto">
          <a:xfrm>
            <a:off x="223873" y="1975488"/>
            <a:ext cx="4503420" cy="3009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2ABD328-7449-4040-86C2-DC58A52D2ADC}"/>
              </a:ext>
            </a:extLst>
          </p:cNvPr>
          <p:cNvSpPr txBox="1"/>
          <p:nvPr/>
        </p:nvSpPr>
        <p:spPr>
          <a:xfrm>
            <a:off x="1024128" y="5078039"/>
            <a:ext cx="266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INA219 </a:t>
            </a:r>
            <a:r>
              <a:rPr lang="en-US" dirty="0" smtClean="0"/>
              <a:t>Prototyping Board</a:t>
            </a:r>
            <a:endParaRPr lang="en-US" dirty="0"/>
          </a:p>
        </p:txBody>
      </p:sp>
      <p:pic>
        <p:nvPicPr>
          <p:cNvPr id="1026" name="Picture 2" descr="https://scontent-sin6-1.xx.fbcdn.net/v/t1.15752-9/45231140_2032730526805709_1994318457025331200_n.jpg?_nc_cat=102&amp;_nc_ht=scontent-sin6-1.xx&amp;oh=4b36a5b29caa15819019ece39084902e&amp;oe=5C80DED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35304" r="19239" b="20229"/>
          <a:stretch/>
        </p:blipFill>
        <p:spPr bwMode="auto">
          <a:xfrm>
            <a:off x="7092315" y="1012076"/>
            <a:ext cx="4011930" cy="40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2ABD328-7449-4040-86C2-DC58A52D2ADC}"/>
              </a:ext>
            </a:extLst>
          </p:cNvPr>
          <p:cNvSpPr txBox="1"/>
          <p:nvPr/>
        </p:nvSpPr>
        <p:spPr>
          <a:xfrm>
            <a:off x="7766729" y="5209698"/>
            <a:ext cx="250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 v1 Prototyping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3E3342-BB65-473C-B4EB-D34D3AE2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088" y="2185416"/>
            <a:ext cx="5449824" cy="2487168"/>
          </a:xfrm>
        </p:spPr>
        <p:txBody>
          <a:bodyPr>
            <a:noAutofit/>
          </a:bodyPr>
          <a:lstStyle/>
          <a:p>
            <a:r>
              <a:rPr lang="en-US" sz="9600" dirty="0"/>
              <a:t>Thank You!!!!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8A449D-BF07-4AA4-AF50-86E82E9E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76CA-7AA7-47CF-BD1C-03E776E54083}" type="datetime1">
              <a:rPr lang="en-US" smtClean="0"/>
              <a:t>11/5/2018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3F3C3B-B312-4B0D-97C8-144971F8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D1456D-4E67-40E8-A01A-85D48AEAF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20887"/>
            <a:ext cx="9905999" cy="3541714"/>
          </a:xfrm>
        </p:spPr>
        <p:txBody>
          <a:bodyPr>
            <a:normAutofit/>
          </a:bodyPr>
          <a:lstStyle/>
          <a:p>
            <a:pPr lvl="1"/>
            <a:r>
              <a:rPr lang="en-US" sz="4000" dirty="0"/>
              <a:t>Basic layout to EPS</a:t>
            </a:r>
          </a:p>
          <a:p>
            <a:pPr lvl="1"/>
            <a:r>
              <a:rPr lang="en-US" sz="4000" dirty="0"/>
              <a:t>Component to build the system</a:t>
            </a:r>
          </a:p>
          <a:p>
            <a:pPr lvl="1"/>
            <a:r>
              <a:rPr lang="en-US" sz="4000" dirty="0"/>
              <a:t>Test/Working with the </a:t>
            </a:r>
            <a:r>
              <a:rPr lang="en-US" sz="4000" dirty="0" smtClean="0"/>
              <a:t>components</a:t>
            </a:r>
            <a:endParaRPr lang="en-US" sz="4000" dirty="0"/>
          </a:p>
          <a:p>
            <a:pPr lvl="1"/>
            <a:r>
              <a:rPr lang="en-US" sz="4000" dirty="0"/>
              <a:t>PCB Design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9322AA-ED76-48B6-B7E9-0B0B15A0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49EE-D84D-4C71-BBF1-26481995FDF8}" type="datetime1">
              <a:rPr lang="en-US" smtClean="0"/>
              <a:t>11/5/2018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1EC0FD-9E60-478A-943D-A3269784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layout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21A84D-7D96-403C-A3D0-87E15C5DA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603D-5764-49AE-B4FB-B4D00512FA3D}" type="datetime1">
              <a:rPr lang="en-US" smtClean="0"/>
              <a:t>11/5/2018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D59816C-06B5-43FF-A8E6-548B83D35F09}"/>
              </a:ext>
            </a:extLst>
          </p:cNvPr>
          <p:cNvGrpSpPr/>
          <p:nvPr/>
        </p:nvGrpSpPr>
        <p:grpSpPr>
          <a:xfrm>
            <a:off x="1141411" y="2097088"/>
            <a:ext cx="9161585" cy="3246414"/>
            <a:chOff x="0" y="0"/>
            <a:chExt cx="5581650" cy="1516380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4D345653-3AE3-4E99-A083-8B2C30F9B003}"/>
                </a:ext>
              </a:extLst>
            </p:cNvPr>
            <p:cNvCxnSpPr/>
            <p:nvPr/>
          </p:nvCxnSpPr>
          <p:spPr>
            <a:xfrm>
              <a:off x="1136650" y="450850"/>
              <a:ext cx="8763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D3EF5D74-A190-4F57-B557-EF0DD82AC964}"/>
                </a:ext>
              </a:extLst>
            </p:cNvPr>
            <p:cNvCxnSpPr/>
            <p:nvPr/>
          </p:nvCxnSpPr>
          <p:spPr>
            <a:xfrm>
              <a:off x="1136650" y="977900"/>
              <a:ext cx="8763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10C413C9-6010-4B78-A61D-498E1E703FB4}"/>
                </a:ext>
              </a:extLst>
            </p:cNvPr>
            <p:cNvCxnSpPr/>
            <p:nvPr/>
          </p:nvCxnSpPr>
          <p:spPr>
            <a:xfrm>
              <a:off x="3155950" y="431800"/>
              <a:ext cx="115062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880D3605-2089-4AC4-ADF4-D32BA10FA99F}"/>
                </a:ext>
              </a:extLst>
            </p:cNvPr>
            <p:cNvCxnSpPr/>
            <p:nvPr/>
          </p:nvCxnSpPr>
          <p:spPr>
            <a:xfrm>
              <a:off x="3162300" y="984250"/>
              <a:ext cx="1143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CA2F2B2-07AE-4AE2-BD64-0379D5E3D5B1}"/>
                </a:ext>
              </a:extLst>
            </p:cNvPr>
            <p:cNvGrpSpPr/>
            <p:nvPr/>
          </p:nvGrpSpPr>
          <p:grpSpPr>
            <a:xfrm>
              <a:off x="0" y="0"/>
              <a:ext cx="5581650" cy="1516380"/>
              <a:chOff x="0" y="0"/>
              <a:chExt cx="5581650" cy="151638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3463F9F6-E36E-46F0-96D3-883EF84971B8}"/>
                  </a:ext>
                </a:extLst>
              </p:cNvPr>
              <p:cNvSpPr/>
              <p:nvPr/>
            </p:nvSpPr>
            <p:spPr>
              <a:xfrm>
                <a:off x="0" y="0"/>
                <a:ext cx="1143000" cy="15163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Mangal" panose="02040503050203030202" pitchFamily="18" charset="0"/>
                  </a:rPr>
                  <a:t>PV CELLS</a:t>
                </a:r>
                <a:endParaRPr lang="en-GB" sz="2400" dirty="0">
                  <a:effectLst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0BB93D7F-931D-4D82-A4BB-1199B7ABA350}"/>
                  </a:ext>
                </a:extLst>
              </p:cNvPr>
              <p:cNvSpPr/>
              <p:nvPr/>
            </p:nvSpPr>
            <p:spPr>
              <a:xfrm>
                <a:off x="2019300" y="203200"/>
                <a:ext cx="1143000" cy="10744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Mangal" panose="02040503050203030202" pitchFamily="18" charset="0"/>
                  </a:rPr>
                  <a:t>MPPT Charger</a:t>
                </a:r>
                <a:r>
                  <a:rPr lang="en-US" sz="2400" dirty="0">
                    <a:ea typeface="Calibri" panose="020F0502020204030204" pitchFamily="34" charset="0"/>
                    <a:cs typeface="Mangal" panose="02040503050203030202" pitchFamily="18" charset="0"/>
                  </a:rPr>
                  <a:t>/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Mangal" panose="02040503050203030202" pitchFamily="18" charset="0"/>
                  </a:rPr>
                  <a:t>Charge controller</a:t>
                </a:r>
                <a:endParaRPr lang="en-GB" sz="2400" dirty="0">
                  <a:effectLst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2AF512B6-E373-4FD5-8801-CB7E460D0EF8}"/>
                  </a:ext>
                </a:extLst>
              </p:cNvPr>
              <p:cNvSpPr/>
              <p:nvPr/>
            </p:nvSpPr>
            <p:spPr>
              <a:xfrm>
                <a:off x="4324350" y="260350"/>
                <a:ext cx="1257300" cy="9677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effectLst/>
                    <a:ea typeface="Calibri" panose="020F0502020204030204" pitchFamily="34" charset="0"/>
                    <a:cs typeface="Mangal" panose="02040503050203030202" pitchFamily="18" charset="0"/>
                  </a:rPr>
                  <a:t>Battery</a:t>
                </a:r>
                <a:r>
                  <a:rPr lang="en-US" sz="1100" dirty="0">
                    <a:effectLst/>
                    <a:ea typeface="Calibri" panose="020F0502020204030204" pitchFamily="34" charset="0"/>
                    <a:cs typeface="Mangal" panose="02040503050203030202" pitchFamily="18" charset="0"/>
                  </a:rPr>
                  <a:t> </a:t>
                </a:r>
                <a:endParaRPr lang="en-GB" sz="1100" dirty="0">
                  <a:effectLst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314B6D64-077F-4FD9-8E31-653CD7351890}"/>
                  </a:ext>
                </a:extLst>
              </p:cNvPr>
              <p:cNvSpPr/>
              <p:nvPr/>
            </p:nvSpPr>
            <p:spPr>
              <a:xfrm>
                <a:off x="3505200" y="82550"/>
                <a:ext cx="548640" cy="723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effectLst/>
                    <a:ea typeface="Calibri" panose="020F0502020204030204" pitchFamily="34" charset="0"/>
                    <a:cs typeface="Mangal" panose="02040503050203030202" pitchFamily="18" charset="0"/>
                  </a:rPr>
                  <a:t>Current Sensor</a:t>
                </a:r>
                <a:endParaRPr lang="en-GB" sz="1600" dirty="0">
                  <a:effectLst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787E1B6-38D0-40A9-ABF8-53E4C38F76C9}"/>
              </a:ext>
            </a:extLst>
          </p:cNvPr>
          <p:cNvSpPr txBox="1"/>
          <p:nvPr/>
        </p:nvSpPr>
        <p:spPr>
          <a:xfrm>
            <a:off x="6861190" y="1942062"/>
            <a:ext cx="9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Payload</a:t>
            </a:r>
          </a:p>
        </p:txBody>
      </p:sp>
    </p:spTree>
    <p:extLst>
      <p:ext uri="{BB962C8B-B14F-4D97-AF65-F5344CB8AC3E}">
        <p14:creationId xmlns:p14="http://schemas.microsoft.com/office/powerpoint/2010/main" val="19705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9E0D7-0F92-4EAC-8FDD-E30586F3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690E02-8F4B-42C6-98A9-D108029BC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29163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PV </a:t>
            </a:r>
            <a:r>
              <a:rPr lang="en-US" dirty="0" smtClean="0">
                <a:solidFill>
                  <a:srgbClr val="0070C0"/>
                </a:solidFill>
              </a:rPr>
              <a:t>panel</a:t>
            </a:r>
          </a:p>
          <a:p>
            <a:pPr lvl="1"/>
            <a:r>
              <a:rPr lang="en-US" dirty="0" smtClean="0"/>
              <a:t>5 faces with 8 cells each.</a:t>
            </a: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Charging </a:t>
            </a:r>
            <a:r>
              <a:rPr lang="en-US" dirty="0">
                <a:solidFill>
                  <a:srgbClr val="0070C0"/>
                </a:solidFill>
              </a:rPr>
              <a:t>Circuit</a:t>
            </a:r>
          </a:p>
          <a:p>
            <a:pPr lvl="1"/>
            <a:r>
              <a:rPr lang="en-US" dirty="0" smtClean="0"/>
              <a:t>3 SPV </a:t>
            </a:r>
            <a:r>
              <a:rPr lang="en-US" dirty="0"/>
              <a:t>1040 </a:t>
            </a:r>
            <a:r>
              <a:rPr lang="en-US" dirty="0" smtClean="0"/>
              <a:t>based MPPT</a:t>
            </a:r>
          </a:p>
          <a:p>
            <a:pPr marL="128016" lvl="1" indent="0">
              <a:buNone/>
            </a:pPr>
            <a:endParaRPr lang="en-US" dirty="0" smtClean="0"/>
          </a:p>
          <a:p>
            <a:pPr marL="128016" lvl="1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Battery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CAS.NP-40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4B924C-A5C8-4484-9CE4-26EE00129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2F1D-8E5A-4041-8D3F-757015FBF7EF}" type="datetime1">
              <a:rPr lang="en-US" smtClean="0"/>
              <a:t>11/5/2018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333427-FB36-4CE2-9D88-4132D6C14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Spv1040</a:t>
            </a:r>
            <a:br>
              <a:rPr lang="en-US" dirty="0"/>
            </a:br>
            <a:r>
              <a:rPr lang="en-US" sz="2000" dirty="0"/>
              <a:t>High efficiency solar battery charger with embedded </a:t>
            </a:r>
            <a:r>
              <a:rPr lang="en-US" sz="2000" dirty="0" err="1"/>
              <a:t>mppt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F60097-38A9-42C2-9DB8-B1EE80CE9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391" y="2097088"/>
            <a:ext cx="9905999" cy="354171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Key Features</a:t>
            </a:r>
          </a:p>
          <a:p>
            <a:r>
              <a:rPr lang="en-US" dirty="0"/>
              <a:t>0.3V to 5.5V operating input voltage</a:t>
            </a:r>
          </a:p>
          <a:p>
            <a:r>
              <a:rPr lang="en-US" dirty="0"/>
              <a:t>Output voltage regulation, overcurrent and over temperature protection</a:t>
            </a:r>
          </a:p>
          <a:p>
            <a:r>
              <a:rPr lang="en-US" dirty="0"/>
              <a:t>Up to 95% efficiency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F58DCF-2C87-4728-A812-706967BA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5C20-BE6D-4FEF-AAC0-4E7B0DC7BB7A}" type="datetime1">
              <a:rPr lang="en-US" smtClean="0"/>
              <a:t>11/5/2018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83674F-EE97-49AE-804D-41573BC1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172" y="146805"/>
            <a:ext cx="1826560" cy="195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8C3F33-0653-4F16-8BC1-8AD596D0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PV CELLS</a:t>
            </a:r>
            <a:br>
              <a:rPr lang="en-US" dirty="0"/>
            </a:br>
            <a:r>
              <a:rPr lang="en-US" sz="2000" dirty="0"/>
              <a:t>Currently working with test of charging circuit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362F3D-4A4B-41E2-9672-4625D207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C705-3DA7-40B9-ADF7-43335EBD2FBB}" type="datetime1">
              <a:rPr lang="en-US" smtClean="0"/>
              <a:t>11/5/2018</a:t>
            </a:fld>
            <a:endParaRPr lang="en-US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="" xmlns:a16="http://schemas.microsoft.com/office/drawing/2014/main" id="{DE279C95-2F79-4415-A72A-2AA8E454E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4" t="7187" r="23511" b="35533"/>
          <a:stretch/>
        </p:blipFill>
        <p:spPr>
          <a:xfrm>
            <a:off x="5034532" y="3201130"/>
            <a:ext cx="3359828" cy="2770189"/>
          </a:xfrm>
        </p:spPr>
      </p:pic>
      <p:sp>
        <p:nvSpPr>
          <p:cNvPr id="7" name="Text Placeholder 8">
            <a:extLst>
              <a:ext uri="{FF2B5EF4-FFF2-40B4-BE49-F238E27FC236}">
                <a16:creationId xmlns="" xmlns:a16="http://schemas.microsoft.com/office/drawing/2014/main" id="{BE6E6258-5202-47C1-9459-CE974293C8C1}"/>
              </a:ext>
            </a:extLst>
          </p:cNvPr>
          <p:cNvSpPr txBox="1">
            <a:spLocks/>
          </p:cNvSpPr>
          <p:nvPr/>
        </p:nvSpPr>
        <p:spPr>
          <a:xfrm>
            <a:off x="1141411" y="1714581"/>
            <a:ext cx="4389120" cy="3762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Specifications:</a:t>
            </a:r>
          </a:p>
          <a:p>
            <a:pPr marL="285750" indent="-285750"/>
            <a:r>
              <a:rPr lang="en-US" sz="2000" dirty="0" err="1"/>
              <a:t>Voc</a:t>
            </a:r>
            <a:r>
              <a:rPr lang="en-US" sz="2000" dirty="0"/>
              <a:t>=2.2V</a:t>
            </a:r>
          </a:p>
          <a:p>
            <a:pPr marL="285750" indent="-285750"/>
            <a:r>
              <a:rPr lang="en-US" sz="2000" dirty="0" err="1"/>
              <a:t>Isc</a:t>
            </a:r>
            <a:r>
              <a:rPr lang="en-US" sz="2000" dirty="0"/>
              <a:t>=220mA</a:t>
            </a:r>
          </a:p>
          <a:p>
            <a:pPr marL="285750" indent="-285750"/>
            <a:r>
              <a:rPr lang="en-US" sz="2000" dirty="0" err="1"/>
              <a:t>Vmp</a:t>
            </a:r>
            <a:r>
              <a:rPr lang="en-US" sz="2000" dirty="0"/>
              <a:t>=1.92V</a:t>
            </a:r>
          </a:p>
          <a:p>
            <a:pPr marL="285750" indent="-285750"/>
            <a:r>
              <a:rPr lang="en-US" sz="2000" dirty="0"/>
              <a:t>Imp=200mA</a:t>
            </a:r>
          </a:p>
          <a:p>
            <a:pPr marL="285750" indent="-285750"/>
            <a:r>
              <a:rPr lang="en-US" sz="2000" dirty="0" err="1"/>
              <a:t>Pmp</a:t>
            </a:r>
            <a:r>
              <a:rPr lang="en-US" sz="2000" dirty="0"/>
              <a:t>=400mW</a:t>
            </a:r>
          </a:p>
          <a:p>
            <a:pPr marL="285750" indent="-285750"/>
            <a:r>
              <a:rPr lang="en-US" sz="2000" dirty="0"/>
              <a:t>Efficiency=11.1%</a:t>
            </a:r>
          </a:p>
          <a:p>
            <a:pPr marL="285750" indent="-285750"/>
            <a:r>
              <a:rPr lang="en-US" sz="2000" dirty="0"/>
              <a:t>Dimension=60*60*2.5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530CEBC-CFA3-4304-8BF4-6064547B35D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26058" r="57821" b="48461"/>
          <a:stretch/>
        </p:blipFill>
        <p:spPr bwMode="auto">
          <a:xfrm>
            <a:off x="7898361" y="767668"/>
            <a:ext cx="3421518" cy="2919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3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31EE64-FEFF-4FF5-B477-DF0D467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CELLS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01F2F4-3E6A-470A-B758-E078E53D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034A-2C04-4C9A-946B-F49916CA42AA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="" xmlns:a16="http://schemas.microsoft.com/office/drawing/2014/main" id="{B414DB8C-1B3C-4266-944D-0D715CB9052E}"/>
              </a:ext>
            </a:extLst>
          </p:cNvPr>
          <p:cNvSpPr txBox="1">
            <a:spLocks/>
          </p:cNvSpPr>
          <p:nvPr/>
        </p:nvSpPr>
        <p:spPr>
          <a:xfrm>
            <a:off x="1069147" y="1601951"/>
            <a:ext cx="4389120" cy="3762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>
                <a:solidFill>
                  <a:srgbClr val="0070C0"/>
                </a:solidFill>
              </a:rPr>
              <a:t>Trisolx</a:t>
            </a:r>
            <a:r>
              <a:rPr lang="en-US" sz="2000" dirty="0" smtClean="0">
                <a:solidFill>
                  <a:srgbClr val="0070C0"/>
                </a:solidFill>
              </a:rPr>
              <a:t> Specifications</a:t>
            </a:r>
            <a:r>
              <a:rPr lang="en-US" sz="2000" dirty="0">
                <a:solidFill>
                  <a:srgbClr val="0070C0"/>
                </a:solidFill>
              </a:rPr>
              <a:t>:</a:t>
            </a:r>
          </a:p>
          <a:p>
            <a:pPr marL="171450" indent="-171450"/>
            <a:r>
              <a:rPr lang="en-US" sz="2000" dirty="0" err="1"/>
              <a:t>Voc</a:t>
            </a:r>
            <a:r>
              <a:rPr lang="en-US" sz="2000" dirty="0"/>
              <a:t>=2.62V</a:t>
            </a:r>
          </a:p>
          <a:p>
            <a:pPr marL="171450" indent="-171450"/>
            <a:r>
              <a:rPr lang="en-US" sz="2000" dirty="0" err="1"/>
              <a:t>Vmp</a:t>
            </a:r>
            <a:r>
              <a:rPr lang="en-US" sz="2000" dirty="0"/>
              <a:t>=2.33V</a:t>
            </a:r>
          </a:p>
          <a:p>
            <a:pPr marL="171450" indent="-171450"/>
            <a:r>
              <a:rPr lang="en-US" sz="2000" dirty="0"/>
              <a:t>Imp=14.6mA</a:t>
            </a:r>
          </a:p>
          <a:p>
            <a:pPr marL="171450" indent="-171450"/>
            <a:r>
              <a:rPr lang="en-US" sz="2000" dirty="0" err="1"/>
              <a:t>Pmp</a:t>
            </a:r>
            <a:r>
              <a:rPr lang="en-US" sz="2000" dirty="0"/>
              <a:t>=34mW</a:t>
            </a:r>
          </a:p>
          <a:p>
            <a:pPr marL="171450" indent="-171450"/>
            <a:r>
              <a:rPr lang="en-US" sz="2000" dirty="0"/>
              <a:t>Efficiency=28%</a:t>
            </a:r>
          </a:p>
          <a:p>
            <a:pPr marL="171450" indent="-171450"/>
            <a:r>
              <a:rPr lang="en-US" sz="2000" dirty="0"/>
              <a:t>Dimension=8*26.3*0.16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3C66683-26A8-40E1-B2E6-9ADE246C5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63" y="1104249"/>
            <a:ext cx="3398520" cy="1097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BC83360-BE15-4434-AFE8-E45D626AFFAA}"/>
              </a:ext>
            </a:extLst>
          </p:cNvPr>
          <p:cNvSpPr txBox="1"/>
          <p:nvPr/>
        </p:nvSpPr>
        <p:spPr>
          <a:xfrm>
            <a:off x="4606955" y="2358572"/>
            <a:ext cx="1277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TrisolX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0EF3C89-78C5-4FBD-BBC9-EAE96CF74B98}"/>
              </a:ext>
            </a:extLst>
          </p:cNvPr>
          <p:cNvSpPr txBox="1"/>
          <p:nvPr/>
        </p:nvSpPr>
        <p:spPr>
          <a:xfrm>
            <a:off x="4989250" y="5483737"/>
            <a:ext cx="307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= 8*14.6 =116.8 mA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FEC1F3-A2AB-4A18-A3A5-1BE10DD83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62" y="324660"/>
            <a:ext cx="3074157" cy="29322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13E4312-4917-4C7A-BC02-38A05F682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61" y="3286533"/>
            <a:ext cx="3074157" cy="33035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1E126A0-D1DA-432E-97BA-621B719DBF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62" y="468519"/>
            <a:ext cx="1330287" cy="4295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507E034-1226-450F-9EE8-21B92DB609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39840" y="984322"/>
            <a:ext cx="1330287" cy="4295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EA0572F-07BD-4A1B-B5BB-ED53EE7D451D}"/>
              </a:ext>
            </a:extLst>
          </p:cNvPr>
          <p:cNvCxnSpPr>
            <a:cxnSpLocks/>
          </p:cNvCxnSpPr>
          <p:nvPr/>
        </p:nvCxnSpPr>
        <p:spPr>
          <a:xfrm>
            <a:off x="7863659" y="683274"/>
            <a:ext cx="4472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3B8B48C-BBF4-4791-9CAD-E2562D3F8DC7}"/>
              </a:ext>
            </a:extLst>
          </p:cNvPr>
          <p:cNvCxnSpPr/>
          <p:nvPr/>
        </p:nvCxnSpPr>
        <p:spPr>
          <a:xfrm>
            <a:off x="7863659" y="1199077"/>
            <a:ext cx="3994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5F5D2CF-6BB1-48A0-A29E-ADFD72B5B95A}"/>
              </a:ext>
            </a:extLst>
          </p:cNvPr>
          <p:cNvCxnSpPr>
            <a:cxnSpLocks/>
          </p:cNvCxnSpPr>
          <p:nvPr/>
        </p:nvCxnSpPr>
        <p:spPr>
          <a:xfrm flipV="1">
            <a:off x="7492753" y="941175"/>
            <a:ext cx="370905" cy="44230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ACC12428-BE58-43EF-B402-DD96C631CCA7}"/>
              </a:ext>
            </a:extLst>
          </p:cNvPr>
          <p:cNvCxnSpPr/>
          <p:nvPr/>
        </p:nvCxnSpPr>
        <p:spPr>
          <a:xfrm flipV="1">
            <a:off x="7863659" y="683274"/>
            <a:ext cx="0" cy="5158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10BDA5-546D-45EA-BD86-ACE90C35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Pack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E9FE21-C4DF-4B79-B690-017A3069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4CA8-A81E-44A5-8A1C-194448C07499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="" xmlns:a16="http://schemas.microsoft.com/office/drawing/2014/main" id="{68DC2022-93BE-431D-808C-9D88F72EB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859915"/>
            <a:ext cx="9720071" cy="402336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CAS.NP-40</a:t>
            </a:r>
          </a:p>
          <a:p>
            <a:pPr lvl="1"/>
            <a:r>
              <a:rPr lang="en-US" dirty="0"/>
              <a:t>Lithium-ion</a:t>
            </a:r>
          </a:p>
          <a:p>
            <a:pPr lvl="1"/>
            <a:r>
              <a:rPr lang="en-US" dirty="0"/>
              <a:t>3.7V</a:t>
            </a:r>
          </a:p>
          <a:p>
            <a:pPr lvl="1"/>
            <a:r>
              <a:rPr lang="en-US" dirty="0"/>
              <a:t>1600mAh</a:t>
            </a:r>
          </a:p>
          <a:p>
            <a:pPr lvl="1"/>
            <a:r>
              <a:rPr lang="en-US" dirty="0"/>
              <a:t>Camera Battery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50FABB-CBB8-46D8-A36A-A1F0EF124D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2" t="17402" r="35963" b="43117"/>
          <a:stretch/>
        </p:blipFill>
        <p:spPr>
          <a:xfrm>
            <a:off x="6872956" y="3824568"/>
            <a:ext cx="2342606" cy="1909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9F2523-AC07-4AE8-B6FC-E0BCE6625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651" y="4209331"/>
            <a:ext cx="4567916" cy="1060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53FC8F5-2488-4CF6-9E58-7F8E4A93E91A}"/>
              </a:ext>
            </a:extLst>
          </p:cNvPr>
          <p:cNvSpPr txBox="1"/>
          <p:nvPr/>
        </p:nvSpPr>
        <p:spPr>
          <a:xfrm>
            <a:off x="2219650" y="5331129"/>
            <a:ext cx="245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Battery Protection Circuit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33AE138-65AA-4562-8E6E-139828B7C750}"/>
              </a:ext>
            </a:extLst>
          </p:cNvPr>
          <p:cNvSpPr txBox="1"/>
          <p:nvPr/>
        </p:nvSpPr>
        <p:spPr>
          <a:xfrm>
            <a:off x="5625035" y="3119631"/>
            <a:ext cx="2890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Battery with Protection Circuit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2BA66EF-C774-4B87-904C-F91491A386AE}"/>
              </a:ext>
            </a:extLst>
          </p:cNvPr>
          <p:cNvSpPr txBox="1"/>
          <p:nvPr/>
        </p:nvSpPr>
        <p:spPr>
          <a:xfrm>
            <a:off x="6459434" y="5661667"/>
            <a:ext cx="316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Battery without Protection Circuit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15A3CB-C09D-4F9A-85B7-6BA055B6F4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89" t="17102" r="17599" b="16147"/>
          <a:stretch/>
        </p:blipFill>
        <p:spPr>
          <a:xfrm>
            <a:off x="5881213" y="840342"/>
            <a:ext cx="2163046" cy="22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44F181-56BD-4DB8-B859-C4323964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30" y="2652409"/>
            <a:ext cx="10675620" cy="1553182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Development Status of EPS</a:t>
            </a:r>
            <a:endParaRPr lang="en-US" sz="6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A746F-3623-46F3-BD12-13154E21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BEEA-01F6-4950-9A6E-1941B70FE0F6}" type="datetime1">
              <a:rPr lang="en-US" smtClean="0"/>
              <a:t>11/5/2018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311</Words>
  <Application>Microsoft Office PowerPoint</Application>
  <PresentationFormat>Custom</PresentationFormat>
  <Paragraphs>110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Integral</vt:lpstr>
      <vt:lpstr>PowerPoint Presentation</vt:lpstr>
      <vt:lpstr>Outline </vt:lpstr>
      <vt:lpstr>Basic layout</vt:lpstr>
      <vt:lpstr>Components</vt:lpstr>
      <vt:lpstr>Spv1040 High efficiency solar battery charger with embedded mppt</vt:lpstr>
      <vt:lpstr>PV CELLS Currently working with test of charging circuit</vt:lpstr>
      <vt:lpstr>PV CELLS</vt:lpstr>
      <vt:lpstr>Battery Pack</vt:lpstr>
      <vt:lpstr>Development Status of EPS</vt:lpstr>
      <vt:lpstr>Development Boards</vt:lpstr>
      <vt:lpstr>Battery Charger</vt:lpstr>
      <vt:lpstr>Battery Charger</vt:lpstr>
      <vt:lpstr>Battery discharging</vt:lpstr>
      <vt:lpstr>PowerPoint Presentation</vt:lpstr>
      <vt:lpstr>Thank You!!!!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NepalPQ-1</dc:title>
  <dc:creator>Anup REGMI</dc:creator>
  <cp:lastModifiedBy>Saurav Paudel</cp:lastModifiedBy>
  <cp:revision>47</cp:revision>
  <dcterms:created xsi:type="dcterms:W3CDTF">2018-08-23T13:10:59Z</dcterms:created>
  <dcterms:modified xsi:type="dcterms:W3CDTF">2018-11-04T18:40:52Z</dcterms:modified>
</cp:coreProperties>
</file>